
<file path=[Content_Types].xml><?xml version="1.0" encoding="utf-8"?>
<Types xmlns="http://schemas.openxmlformats.org/package/2006/content-types">
  <Default Extension="png" ContentType="image/png"/>
  <Default Extension="jpeg" ContentType="image/jpeg"/>
  <Default Extension="fntdata" ContentType="application/x-fontdat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Layouts/slideLayout1.xml" ContentType="application/vnd.openxmlformats-officedocument.presentationml.slideLayout+xml"/>
  <Override PartName="/ppt/theme/theme1.xml" ContentType="application/vnd.openxmlformats-officedocument.theme+xml"/>
</Types>
</file>

<file path=_rels/.rels><?xml version="1.0" encoding="UTF-8" standalone="yes"?>
<Relationships xmlns="http://schemas.openxmlformats.org/package/2006/relationships">
    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</p:sldIdLst>
  <p:sldSz cx="12192000" cy="6858000"/>
  <p:notesSz cx="6858000" cy="9144000"/>
  <p:embeddedFontLst>
    <p:embeddedFont>
      <p:font typeface="Source Han Sans CN Bold"/>
      <p:regular r:id="rId30"/>
    </p:embeddedFont>
    <p:embeddedFont>
      <p:font typeface="OPPOSans R"/>
      <p:regular r:id="rId31"/>
    </p:embeddedFont>
    <p:embeddedFont>
      <p:font typeface="OPPOSans H"/>
      <p:regular r:id="rId32"/>
    </p:embeddedFont>
    <p:embeddedFont>
      <p:font typeface="Source Han Sans"/>
      <p:regular r:id="rId33"/>
    </p:embeddedFont>
    <p:embeddedFont>
      <p:font typeface="Source Han Serif SC Bold"/>
      <p:regular r:id="rId34"/>
    </p:embeddedFont>
    <p:embeddedFont>
      <p:font typeface="OPPOSans B"/>
      <p:regular r:id="rId35"/>
    </p:embeddedFont>
    <p:embeddedFont>
      <p:font typeface="OPPOSans M"/>
      <p:regular r:id="rId36"/>
    </p:embeddedFont>
    <p:embeddedFont>
      <p:font typeface="huangyinqi zhaopai"/>
      <p:regular r:id="rId37"/>
    </p:embeddedFont>
    <p:embeddedFont>
      <p:font typeface="思源黑体 CN Regular"/>
      <p:regular r:id="rId38"/>
    </p:embeddedFont>
    <p:embeddedFont>
      <p:font typeface="TsangerZhoukeZhengdabangshu"/>
      <p:regular r:id="rId39"/>
    </p:embeddedFont>
  </p:embeddedFontLst>
</p:presentation>
</file>

<file path=ppt/_rels/presentation.xml.rels><?xml version="1.0" encoding="UTF-8" standalone="yes"?>
<Relationships xmlns="http://schemas.openxmlformats.org/package/2006/relationships">
<Relationship Id="rId1" Type="http://schemas.openxmlformats.org/officeDocument/2006/relationships/theme" Target="theme/theme1.xml"/>
<Relationship Id="rId2" Type="http://schemas.openxmlformats.org/officeDocument/2006/relationships/slideMaster" Target="slideMasters/slideMaster1.xml"/>
<Relationship Id="rId3" Type="http://schemas.openxmlformats.org/officeDocument/2006/relationships/slide" Target="slides/slide1.xml"/>
<Relationship Id="rId4" Type="http://schemas.openxmlformats.org/officeDocument/2006/relationships/slide" Target="slides/slide2.xml"/>
<Relationship Id="rId5" Type="http://schemas.openxmlformats.org/officeDocument/2006/relationships/slide" Target="slides/slide3.xml"/>
<Relationship Id="rId6" Type="http://schemas.openxmlformats.org/officeDocument/2006/relationships/slide" Target="slides/slide4.xml"/>
<Relationship Id="rId7" Type="http://schemas.openxmlformats.org/officeDocument/2006/relationships/slide" Target="slides/slide5.xml"/>
<Relationship Id="rId8" Type="http://schemas.openxmlformats.org/officeDocument/2006/relationships/slide" Target="slides/slide6.xml"/>
<Relationship Id="rId9" Type="http://schemas.openxmlformats.org/officeDocument/2006/relationships/slide" Target="slides/slide7.xml"/>
<Relationship Id="rId10" Type="http://schemas.openxmlformats.org/officeDocument/2006/relationships/slide" Target="slides/slide8.xml"/>
<Relationship Id="rId11" Type="http://schemas.openxmlformats.org/officeDocument/2006/relationships/slide" Target="slides/slide9.xml"/>
<Relationship Id="rId12" Type="http://schemas.openxmlformats.org/officeDocument/2006/relationships/slide" Target="slides/slide10.xml"/>
<Relationship Id="rId13" Type="http://schemas.openxmlformats.org/officeDocument/2006/relationships/slide" Target="slides/slide11.xml"/>
<Relationship Id="rId14" Type="http://schemas.openxmlformats.org/officeDocument/2006/relationships/slide" Target="slides/slide12.xml"/>
<Relationship Id="rId15" Type="http://schemas.openxmlformats.org/officeDocument/2006/relationships/slide" Target="slides/slide13.xml"/>
<Relationship Id="rId16" Type="http://schemas.openxmlformats.org/officeDocument/2006/relationships/slide" Target="slides/slide14.xml"/>
<Relationship Id="rId17" Type="http://schemas.openxmlformats.org/officeDocument/2006/relationships/slide" Target="slides/slide15.xml"/>
<Relationship Id="rId18" Type="http://schemas.openxmlformats.org/officeDocument/2006/relationships/slide" Target="slides/slide16.xml"/>
<Relationship Id="rId19" Type="http://schemas.openxmlformats.org/officeDocument/2006/relationships/slide" Target="slides/slide17.xml"/>
<Relationship Id="rId20" Type="http://schemas.openxmlformats.org/officeDocument/2006/relationships/slide" Target="slides/slide18.xml"/>
<Relationship Id="rId21" Type="http://schemas.openxmlformats.org/officeDocument/2006/relationships/slide" Target="slides/slide19.xml"/>
<Relationship Id="rId22" Type="http://schemas.openxmlformats.org/officeDocument/2006/relationships/slide" Target="slides/slide20.xml"/>
<Relationship Id="rId23" Type="http://schemas.openxmlformats.org/officeDocument/2006/relationships/slide" Target="slides/slide21.xml"/>
<Relationship Id="rId24" Type="http://schemas.openxmlformats.org/officeDocument/2006/relationships/slide" Target="slides/slide22.xml"/>
<Relationship Id="rId25" Type="http://schemas.openxmlformats.org/officeDocument/2006/relationships/slide" Target="slides/slide23.xml"/>
<Relationship Id="rId26" Type="http://schemas.openxmlformats.org/officeDocument/2006/relationships/slide" Target="slides/slide24.xml"/>
<Relationship Id="rId27" Type="http://schemas.openxmlformats.org/officeDocument/2006/relationships/slide" Target="slides/slide25.xml"/>
<Relationship Id="rId28" Type="http://schemas.openxmlformats.org/officeDocument/2006/relationships/slide" Target="slides/slide26.xml"/>
<Relationship Id="rId29" Type="http://schemas.openxmlformats.org/officeDocument/2006/relationships/slide" Target="slides/slide27.xml"/>
<Relationship Id="rId30" Type="http://schemas.openxmlformats.org/officeDocument/2006/relationships/font" Target="fonts/font7.fntdata"/>
<Relationship Id="rId31" Type="http://schemas.openxmlformats.org/officeDocument/2006/relationships/font" Target="fonts/font4.fntdata"/>
<Relationship Id="rId32" Type="http://schemas.openxmlformats.org/officeDocument/2006/relationships/font" Target="fonts/font2.fntdata"/>
<Relationship Id="rId33" Type="http://schemas.openxmlformats.org/officeDocument/2006/relationships/font" Target="fonts/font1.fntdata"/>
<Relationship Id="rId34" Type="http://schemas.openxmlformats.org/officeDocument/2006/relationships/font" Target="fonts/font8.fntdata"/>
<Relationship Id="rId35" Type="http://schemas.openxmlformats.org/officeDocument/2006/relationships/font" Target="fonts/font3.fntdata"/>
<Relationship Id="rId36" Type="http://schemas.openxmlformats.org/officeDocument/2006/relationships/font" Target="fonts/font5.fntdata"/>
<Relationship Id="rId37" Type="http://schemas.openxmlformats.org/officeDocument/2006/relationships/font" Target="fonts/font6.fntdata"/>
<Relationship Id="rId38" Type="http://schemas.openxmlformats.org/officeDocument/2006/relationships/font" Target="fonts/font9.fntdata"/>
<Relationship Id="rId39" Type="http://schemas.openxmlformats.org/officeDocument/2006/relationships/font" Target="fonts/font10.fntdata"/>
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
<Relationships xmlns="http://schemas.openxmlformats.org/package/2006/relationships">
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
<Relationship Id="rId1" Type="http://schemas.openxmlformats.org/officeDocument/2006/relationships/theme" Target="../theme/theme1.xml"/>
<Relationship Id="rId2" Type="http://schemas.openxmlformats.org/officeDocument/2006/relationships/slideLayout" Target="../slideLayouts/slideLayout1.xml"/>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s/_rels/slide1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6.png"/>
<Relationship Id="rId3" Type="http://schemas.openxmlformats.org/officeDocument/2006/relationships/image" Target="../media/image2.jpeg"/>
</Relationships>
</file>

<file path=ppt/slides/_rels/slide10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6.png"/>
</Relationships>
</file>

<file path=ppt/slides/_rels/slide11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2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5.png"/>
</Relationships>
</file>

<file path=ppt/slides/_rels/slide13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4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6.png"/>
<Relationship Id="rId3" Type="http://schemas.openxmlformats.org/officeDocument/2006/relationships/image" Target="../media/image1.png"/>
</Relationships>
</file>

<file path=ppt/slides/_rels/slide15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3.png"/>
<Relationship Id="rId3" Type="http://schemas.openxmlformats.org/officeDocument/2006/relationships/image" Target="../media/image1.png"/>
</Relationships>
</file>

<file path=ppt/slides/_rels/slide16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9.png"/>
<Relationship Id="rId3" Type="http://schemas.openxmlformats.org/officeDocument/2006/relationships/image" Target="../media/image1.png"/>
</Relationships>
</file>

<file path=ppt/slides/_rels/slide17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8.png"/>
<Relationship Id="rId3" Type="http://schemas.openxmlformats.org/officeDocument/2006/relationships/image" Target="../media/image1.png"/>
</Relationships>
</file>

<file path=ppt/slides/_rels/slide18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7.png"/>
<Relationship Id="rId3" Type="http://schemas.openxmlformats.org/officeDocument/2006/relationships/image" Target="../media/image1.png"/>
</Relationships>
</file>

<file path=ppt/slides/_rels/slide19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6.png"/>
</Relationships>
</file>

<file path=ppt/slides/_rels/slide2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20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21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22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23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6.png"/>
</Relationships>
</file>

<file path=ppt/slides/_rels/slide24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1.png"/>
</Relationships>
</file>

<file path=ppt/slides/_rels/slide25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4.jpeg"/>
</Relationships>
</file>

<file path=ppt/slides/_rels/slide26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27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6.png"/>
</Relationships>
</file>

<file path=ppt/slides/_rels/slide3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4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6.png"/>
</Relationships>
</file>

<file path=ppt/slides/_rels/slide5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0.png"/>
</Relationships>
</file>

<file path=ppt/slides/_rels/slide6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3.png"/>
</Relationships>
</file>

<file path=ppt/slides/_rels/slide7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6.png"/>
</Relationships>
</file>

<file path=ppt/slides/_rels/slide8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4.png"/>
<Relationship Id="rId3" Type="http://schemas.openxmlformats.org/officeDocument/2006/relationships/image" Target="../media/image12.png"/>
<Relationship Id="rId4" Type="http://schemas.openxmlformats.org/officeDocument/2006/relationships/image" Target="../media/image15.png"/>
</Relationships>
</file>

<file path=ppt/slides/_rels/slide9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0E60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20635" t="11782" r="7215" b="16058"/>
          <a:stretch>
            <a:fillRect/>
          </a:stretch>
        </p:blipFill>
        <p:spPr>
          <a:xfrm rot="0" flipH="0" flipV="0">
            <a:off x="-3111500" y="0"/>
            <a:ext cx="12192000" cy="6858000"/>
          </a:xfrm>
          <a:custGeom>
            <a:avLst/>
            <a:gd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rot="0" flipH="0" flipV="0">
            <a:off x="4976111" y="1471743"/>
            <a:ext cx="6557077" cy="338898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kumimoji="1" lang="en-US" altLang="zh-CN" sz="4700">
                <a:ln w="9525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智能股票投资组合优化与决策系统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7050088" y="5663697"/>
            <a:ext cx="4460240" cy="33239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r">
              <a:lnSpc>
                <a:spcPct val="100000"/>
              </a:lnSpc>
            </a:pPr>
            <a:r>
              <a:rPr kumimoji="1" lang="en-US" altLang="zh-CN" sz="216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汇报人：王登昱    时间：2025.4.12</a:t>
            </a:r>
            <a:endParaRPr kumimoji="1" lang="zh-CN" altLang="en-US"/>
          </a:p>
        </p:txBody>
      </p:sp>
      <p:pic>
        <p:nvPicPr>
          <p:cNvPr id="5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10312400" y="520700"/>
            <a:ext cx="1282700" cy="1282700"/>
          </a:xfrm>
          <a:prstGeom prst="rect">
            <a:avLst/>
          </a:prstGeom>
        </p:spPr>
      </p:pic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0E60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20635" t="11782" r="7215" b="16058"/>
          <a:stretch>
            <a:fillRect/>
          </a:stretch>
        </p:blipFill>
        <p:spPr>
          <a:xfrm rot="0" flipH="0" flipV="0">
            <a:off x="-3111500" y="0"/>
            <a:ext cx="12192000" cy="6858000"/>
          </a:xfrm>
          <a:custGeom>
            <a:avLst/>
            <a:gd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rot="0" flipH="0" flipV="0">
            <a:off x="9129713" y="878373"/>
            <a:ext cx="2251075" cy="243011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b"/>
          <a:lstStyle/>
          <a:p>
            <a:pPr algn="r">
              <a:lnSpc>
                <a:spcPct val="10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03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6631742" y="3487034"/>
            <a:ext cx="4901446" cy="294768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r">
              <a:lnSpc>
                <a:spcPct val="130000"/>
              </a:lnSpc>
            </a:pPr>
            <a:r>
              <a:rPr kumimoji="1" lang="en-US" altLang="zh-CN" sz="3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技术方案</a:t>
            </a:r>
            <a:endParaRPr kumimoji="1" lang="zh-CN" altLang="en-US"/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16200000" flipH="1" flipV="0">
            <a:off x="-661762" y="2804767"/>
            <a:ext cx="6108570" cy="1793181"/>
          </a:xfrm>
          <a:prstGeom prst="trapezoid">
            <a:avLst>
              <a:gd name="adj" fmla="val 95430"/>
            </a:avLst>
          </a:prstGeom>
          <a:gradFill>
            <a:gsLst>
              <a:gs pos="22000">
                <a:schemeClr val="accent1">
                  <a:lumMod val="20000"/>
                  <a:lumOff val="80000"/>
                  <a:alpha val="73000"/>
                </a:schemeClr>
              </a:gs>
              <a:gs pos="57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7571700" y="1669102"/>
            <a:ext cx="3947200" cy="63304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分层架构设计，包括数据层、算法层、服务层和应用层。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3008478" y="1669102"/>
            <a:ext cx="3947200" cy="63304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多源数据采集系统，实现数据高效获取和管理。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7571700" y="1130300"/>
            <a:ext cx="3947200" cy="51615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A80A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数据层设计与实现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3008478" y="1130300"/>
            <a:ext cx="3947200" cy="51615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A80A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系统整体架构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7571700" y="2972029"/>
            <a:ext cx="3947200" cy="63304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RESTful API服务设计，实现资源标准化访问。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3008478" y="2972029"/>
            <a:ext cx="3947200" cy="63304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机器学习预测系统，采用随机森林算法。
强化学习决策系统，基于PPO算法。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7571700" y="2433227"/>
            <a:ext cx="3947200" cy="51615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A80A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服务层设计与实现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3008478" y="2433227"/>
            <a:ext cx="3947200" cy="51615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A80A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算法层设计与实现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7571700" y="4274956"/>
            <a:ext cx="3947200" cy="63304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数据处理优化，提升系统运行效率。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3008478" y="4274956"/>
            <a:ext cx="3947200" cy="63304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组合风险评估，实现风险全面评估。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7571700" y="3736154"/>
            <a:ext cx="3947200" cy="51615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A80A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系统优化与性能提升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3008478" y="3736154"/>
            <a:ext cx="3947200" cy="51615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A80A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风险管理系统设计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3008478" y="5577882"/>
            <a:ext cx="3947200" cy="63304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日志管理系统，实现系统运行状态全面监控。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3008478" y="5039080"/>
            <a:ext cx="3947200" cy="51615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A80A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系统监控与运维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5400000" flipH="0" flipV="0">
            <a:off x="2702949" y="1464688"/>
            <a:ext cx="171279" cy="158593"/>
          </a:xfrm>
          <a:prstGeom prst="triangl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5400000" flipH="0" flipV="0">
            <a:off x="2702951" y="2763332"/>
            <a:ext cx="171278" cy="158592"/>
          </a:xfrm>
          <a:prstGeom prst="triangl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5400000" flipH="0" flipV="0">
            <a:off x="2702951" y="4061975"/>
            <a:ext cx="171278" cy="158592"/>
          </a:xfrm>
          <a:prstGeom prst="triangl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5400000" flipH="0" flipV="0">
            <a:off x="2702951" y="5360618"/>
            <a:ext cx="171278" cy="158592"/>
          </a:xfrm>
          <a:prstGeom prst="triangl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5400000" flipH="0" flipV="0">
            <a:off x="7286044" y="1464688"/>
            <a:ext cx="171279" cy="158593"/>
          </a:xfrm>
          <a:prstGeom prst="triangl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5400000" flipH="0" flipV="0">
            <a:off x="7286046" y="2763332"/>
            <a:ext cx="171278" cy="158592"/>
          </a:xfrm>
          <a:prstGeom prst="triangl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5400000" flipH="0" flipV="0">
            <a:off x="7286046" y="4061975"/>
            <a:ext cx="171278" cy="158592"/>
          </a:xfrm>
          <a:prstGeom prst="triangl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9081922" y="5354275"/>
            <a:ext cx="3212432" cy="3212432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52000"/>
                </a:schemeClr>
              </a:gs>
              <a:gs pos="53000">
                <a:schemeClr val="accent1">
                  <a:alpha val="0"/>
                </a:schemeClr>
              </a:gs>
            </a:gsLst>
            <a:lin ang="5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0" y="1860198"/>
            <a:ext cx="2480579" cy="3682316"/>
          </a:xfrm>
          <a:custGeom>
            <a:avLst/>
            <a:gdLst>
              <a:gd name="connsiteX0" fmla="*/ 0 w 2480579"/>
              <a:gd name="connsiteY0" fmla="*/ 0 h 3682316"/>
              <a:gd name="connsiteX1" fmla="*/ 639421 w 2480579"/>
              <a:gd name="connsiteY1" fmla="*/ 0 h 3682316"/>
              <a:gd name="connsiteX2" fmla="*/ 2480579 w 2480579"/>
              <a:gd name="connsiteY2" fmla="*/ 1841158 h 3682316"/>
              <a:gd name="connsiteX3" fmla="*/ 639421 w 2480579"/>
              <a:gd name="connsiteY3" fmla="*/ 3682316 h 3682316"/>
              <a:gd name="connsiteX4" fmla="*/ 0 w 2480579"/>
              <a:gd name="connsiteY4" fmla="*/ 3682316 h 3682316"/>
            </a:gdLst>
            <a:rect l="l" t="t" r="r" b="b"/>
            <a:pathLst>
              <a:path w="2480579" h="3682316">
                <a:moveTo>
                  <a:pt x="0" y="0"/>
                </a:moveTo>
                <a:lnTo>
                  <a:pt x="639421" y="0"/>
                </a:lnTo>
                <a:cubicBezTo>
                  <a:pt x="1656264" y="0"/>
                  <a:pt x="2480579" y="824315"/>
                  <a:pt x="2480579" y="1841158"/>
                </a:cubicBezTo>
                <a:cubicBezTo>
                  <a:pt x="2480579" y="2858001"/>
                  <a:pt x="1656264" y="3682316"/>
                  <a:pt x="639421" y="3682316"/>
                </a:cubicBezTo>
                <a:lnTo>
                  <a:pt x="0" y="3682316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0" flipH="0" flipV="0">
            <a:off x="623083" y="2972030"/>
            <a:ext cx="1458656" cy="1458654"/>
          </a:xfrm>
          <a:prstGeom prst="ellipse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0" flipH="0" flipV="0">
            <a:off x="812553" y="3161499"/>
            <a:ext cx="1079715" cy="1079715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rot="10800000" flipH="1" flipV="1">
            <a:off x="1107569" y="3464414"/>
            <a:ext cx="489682" cy="473884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rot="0" flipH="0" flipV="0">
            <a:off x="446049" y="416700"/>
            <a:ext cx="4680000" cy="612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rot="0" flipH="0" flipV="0"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系统架构设计</a:t>
            </a:r>
            <a:endParaRPr kumimoji="1" lang="zh-CN" altLang="en-US"/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10800000" flipH="0" flipV="0">
            <a:off x="-1" y="3191527"/>
            <a:ext cx="12192000" cy="3666473"/>
          </a:xfrm>
          <a:custGeom>
            <a:avLst/>
            <a:gdLst>
              <a:gd name="connsiteX0" fmla="*/ 0 w 12192000"/>
              <a:gd name="connsiteY0" fmla="*/ 3666470 h 3666473"/>
              <a:gd name="connsiteX1" fmla="*/ 0 w 12192000"/>
              <a:gd name="connsiteY1" fmla="*/ 1091228 h 3666473"/>
              <a:gd name="connsiteX2" fmla="*/ 1175317 w 12192000"/>
              <a:gd name="connsiteY2" fmla="*/ 0 h 3666473"/>
              <a:gd name="connsiteX3" fmla="*/ 3949008 w 12192000"/>
              <a:gd name="connsiteY3" fmla="*/ 0 h 3666473"/>
              <a:gd name="connsiteX4" fmla="*/ 12192000 w 12192000"/>
              <a:gd name="connsiteY4" fmla="*/ 3666473 h 3666473"/>
              <a:gd name="connsiteX5" fmla="*/ 8242987 w 12192000"/>
              <a:gd name="connsiteY5" fmla="*/ 0 h 3666473"/>
              <a:gd name="connsiteX6" fmla="*/ 11016680 w 12192000"/>
              <a:gd name="connsiteY6" fmla="*/ 0 h 3666473"/>
              <a:gd name="connsiteX7" fmla="*/ 12192000 w 12192000"/>
              <a:gd name="connsiteY7" fmla="*/ 1091230 h 3666473"/>
            </a:gdLst>
            <a:rect l="l" t="t" r="r" b="b"/>
            <a:pathLst>
              <a:path w="12192000" h="3666473">
                <a:moveTo>
                  <a:pt x="0" y="3666470"/>
                </a:moveTo>
                <a:lnTo>
                  <a:pt x="0" y="1091228"/>
                </a:lnTo>
                <a:lnTo>
                  <a:pt x="1175317" y="0"/>
                </a:lnTo>
                <a:lnTo>
                  <a:pt x="3949008" y="0"/>
                </a:lnTo>
                <a:close/>
                <a:moveTo>
                  <a:pt x="12192000" y="3666473"/>
                </a:moveTo>
                <a:lnTo>
                  <a:pt x="8242987" y="0"/>
                </a:lnTo>
                <a:lnTo>
                  <a:pt x="11016680" y="0"/>
                </a:lnTo>
                <a:lnTo>
                  <a:pt x="12192000" y="1091230"/>
                </a:ln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20340000" flipH="0" flipV="0">
            <a:off x="6820799" y="2125379"/>
            <a:ext cx="1649863" cy="7207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260000" flipH="0" flipV="0">
            <a:off x="8574813" y="2133024"/>
            <a:ext cx="1649863" cy="7207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60400" y="416133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系统架构流程图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6200000" flipH="0" flipV="0">
            <a:off x="11373004" y="574792"/>
            <a:ext cx="174792" cy="150682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7" name="标题 1"/>
          <p:cNvCxnSpPr/>
          <p:nvPr/>
        </p:nvCxnSpPr>
        <p:spPr>
          <a:xfrm rot="0" flipH="0" flipV="0">
            <a:off x="516000" y="956172"/>
            <a:ext cx="11160000" cy="0"/>
          </a:xfrm>
          <a:prstGeom prst="line">
            <a:avLst/>
          </a:prstGeom>
          <a:noFill/>
          <a:ln w="9525" cap="sq">
            <a:solidFill>
              <a:schemeClr val="accent1"/>
            </a:solidFill>
            <a:miter/>
          </a:ln>
        </p:spPr>
      </p:cxnSp>
      <p:sp>
        <p:nvSpPr>
          <p:cNvPr id="8" name="标题 1"/>
          <p:cNvSpPr txBox="1"/>
          <p:nvPr/>
        </p:nvSpPr>
        <p:spPr>
          <a:xfrm rot="16200000" flipH="0" flipV="0">
            <a:off x="11137405" y="574792"/>
            <a:ext cx="174792" cy="150682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9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673100" y="1105904"/>
            <a:ext cx="10642600" cy="5758002"/>
          </a:xfrm>
          <a:prstGeom prst="rect">
            <a:avLst/>
          </a:prstGeom>
        </p:spPr>
      </p:pic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4681699" y="6024962"/>
            <a:ext cx="2814891" cy="1048939"/>
          </a:xfrm>
          <a:custGeom>
            <a:avLst/>
            <a:gdLst>
              <a:gd name="connsiteX0" fmla="*/ 0 w 2814891"/>
              <a:gd name="connsiteY0" fmla="*/ 0 h 1048939"/>
              <a:gd name="connsiteX1" fmla="*/ 2814891 w 2814891"/>
              <a:gd name="connsiteY1" fmla="*/ 0 h 1048939"/>
              <a:gd name="connsiteX2" fmla="*/ 2814891 w 2814891"/>
              <a:gd name="connsiteY2" fmla="*/ 1048939 h 1048939"/>
              <a:gd name="connsiteX3" fmla="*/ 0 w 2814891"/>
              <a:gd name="connsiteY3" fmla="*/ 1048939 h 1048939"/>
            </a:gdLst>
            <a:rect l="l" t="t" r="r" b="b"/>
            <a:pathLst>
              <a:path w="2814891" h="1048939">
                <a:moveTo>
                  <a:pt x="0" y="0"/>
                </a:moveTo>
                <a:lnTo>
                  <a:pt x="2814891" y="0"/>
                </a:lnTo>
                <a:lnTo>
                  <a:pt x="2814891" y="1048939"/>
                </a:lnTo>
                <a:lnTo>
                  <a:pt x="0" y="1048939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69000"/>
                </a:schemeClr>
              </a:gs>
              <a:gs pos="100000">
                <a:schemeClr val="bg1">
                  <a:alpha val="3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1568016" y="5656580"/>
            <a:ext cx="2814891" cy="1417320"/>
          </a:xfrm>
          <a:custGeom>
            <a:avLst/>
            <a:gdLst>
              <a:gd name="connsiteX0" fmla="*/ 0 w 2814891"/>
              <a:gd name="connsiteY0" fmla="*/ 0 h 1417320"/>
              <a:gd name="connsiteX1" fmla="*/ 2814891 w 2814891"/>
              <a:gd name="connsiteY1" fmla="*/ 0 h 1417320"/>
              <a:gd name="connsiteX2" fmla="*/ 2814891 w 2814891"/>
              <a:gd name="connsiteY2" fmla="*/ 1417320 h 1417320"/>
              <a:gd name="connsiteX3" fmla="*/ 0 w 2814891"/>
              <a:gd name="connsiteY3" fmla="*/ 1417320 h 1417320"/>
            </a:gdLst>
            <a:rect l="l" t="t" r="r" b="b"/>
            <a:pathLst>
              <a:path w="2814891" h="1417320">
                <a:moveTo>
                  <a:pt x="0" y="0"/>
                </a:moveTo>
                <a:lnTo>
                  <a:pt x="2814891" y="0"/>
                </a:lnTo>
                <a:lnTo>
                  <a:pt x="2814891" y="1417320"/>
                </a:lnTo>
                <a:lnTo>
                  <a:pt x="0" y="1417320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69000"/>
                </a:schemeClr>
              </a:gs>
              <a:gs pos="100000">
                <a:schemeClr val="bg1">
                  <a:alpha val="3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7809096" y="5412740"/>
            <a:ext cx="2814891" cy="1661160"/>
          </a:xfrm>
          <a:custGeom>
            <a:avLst/>
            <a:gdLst>
              <a:gd name="connsiteX0" fmla="*/ 0 w 2814891"/>
              <a:gd name="connsiteY0" fmla="*/ 0 h 1661160"/>
              <a:gd name="connsiteX1" fmla="*/ 1360269 w 2814891"/>
              <a:gd name="connsiteY1" fmla="*/ 0 h 1661160"/>
              <a:gd name="connsiteX2" fmla="*/ 2814891 w 2814891"/>
              <a:gd name="connsiteY2" fmla="*/ 173547 h 1661160"/>
              <a:gd name="connsiteX3" fmla="*/ 2814891 w 2814891"/>
              <a:gd name="connsiteY3" fmla="*/ 1661160 h 1661160"/>
              <a:gd name="connsiteX4" fmla="*/ 0 w 2814891"/>
              <a:gd name="connsiteY4" fmla="*/ 1661160 h 1661160"/>
            </a:gdLst>
            <a:rect l="l" t="t" r="r" b="b"/>
            <a:pathLst>
              <a:path w="2814891" h="1661160">
                <a:moveTo>
                  <a:pt x="0" y="0"/>
                </a:moveTo>
                <a:lnTo>
                  <a:pt x="1360269" y="0"/>
                </a:lnTo>
                <a:lnTo>
                  <a:pt x="2814891" y="173547"/>
                </a:lnTo>
                <a:lnTo>
                  <a:pt x="2814891" y="1661160"/>
                </a:lnTo>
                <a:lnTo>
                  <a:pt x="0" y="1661160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69000"/>
                </a:schemeClr>
              </a:gs>
              <a:gs pos="100000">
                <a:schemeClr val="bg1">
                  <a:alpha val="3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4681699" y="1366183"/>
            <a:ext cx="2814891" cy="4929525"/>
          </a:xfrm>
          <a:custGeom>
            <a:avLst/>
            <a:gdLst>
              <a:gd name="connsiteX0" fmla="*/ 809240 w 1668026"/>
              <a:gd name="connsiteY0" fmla="*/ 0 h 4069478"/>
              <a:gd name="connsiteX1" fmla="*/ 1668026 w 1668026"/>
              <a:gd name="connsiteY1" fmla="*/ 153040 h 4069478"/>
              <a:gd name="connsiteX2" fmla="*/ 1668026 w 1668026"/>
              <a:gd name="connsiteY2" fmla="*/ 3916438 h 4069478"/>
              <a:gd name="connsiteX3" fmla="*/ 809240 w 1668026"/>
              <a:gd name="connsiteY3" fmla="*/ 4069478 h 4069478"/>
              <a:gd name="connsiteX4" fmla="*/ 0 w 1668026"/>
              <a:gd name="connsiteY4" fmla="*/ 3925268 h 4069478"/>
              <a:gd name="connsiteX5" fmla="*/ 0 w 1668026"/>
              <a:gd name="connsiteY5" fmla="*/ 144211 h 4069478"/>
              <a:gd name="connsiteX6" fmla="*/ 809240 w 1668026"/>
              <a:gd name="connsiteY6" fmla="*/ 0 h 4069478"/>
            </a:gdLst>
            <a:rect l="l" t="t" r="r" b="b"/>
            <a:pathLst>
              <a:path w="1668026" h="4069478">
                <a:moveTo>
                  <a:pt x="809240" y="0"/>
                </a:moveTo>
                <a:lnTo>
                  <a:pt x="1668026" y="153040"/>
                </a:lnTo>
                <a:lnTo>
                  <a:pt x="1668026" y="3916438"/>
                </a:lnTo>
                <a:lnTo>
                  <a:pt x="809240" y="4069478"/>
                </a:lnTo>
                <a:lnTo>
                  <a:pt x="0" y="3925268"/>
                </a:lnTo>
                <a:lnTo>
                  <a:pt x="0" y="144211"/>
                </a:lnTo>
                <a:lnTo>
                  <a:pt x="809240" y="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1568016" y="1585596"/>
            <a:ext cx="2814891" cy="4455139"/>
          </a:xfrm>
          <a:custGeom>
            <a:avLst/>
            <a:gdLst>
              <a:gd name="connsiteX0" fmla="*/ 1668026 w 1668026"/>
              <a:gd name="connsiteY0" fmla="*/ 0 h 3677858"/>
              <a:gd name="connsiteX1" fmla="*/ 1668026 w 1668026"/>
              <a:gd name="connsiteY1" fmla="*/ 3677858 h 3677858"/>
              <a:gd name="connsiteX2" fmla="*/ 0 w 1668026"/>
              <a:gd name="connsiteY2" fmla="*/ 3380607 h 3677858"/>
              <a:gd name="connsiteX3" fmla="*/ 0 w 1668026"/>
              <a:gd name="connsiteY3" fmla="*/ 297251 h 3677858"/>
              <a:gd name="connsiteX4" fmla="*/ 1668026 w 1668026"/>
              <a:gd name="connsiteY4" fmla="*/ 0 h 3677858"/>
            </a:gdLst>
            <a:rect l="l" t="t" r="r" b="b"/>
            <a:pathLst>
              <a:path w="1668026" h="3677858">
                <a:moveTo>
                  <a:pt x="1668026" y="0"/>
                </a:moveTo>
                <a:lnTo>
                  <a:pt x="1668026" y="3677858"/>
                </a:lnTo>
                <a:lnTo>
                  <a:pt x="0" y="3380607"/>
                </a:lnTo>
                <a:lnTo>
                  <a:pt x="0" y="297251"/>
                </a:lnTo>
                <a:lnTo>
                  <a:pt x="1668026" y="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7809096" y="1614073"/>
            <a:ext cx="2814891" cy="4433748"/>
          </a:xfrm>
          <a:custGeom>
            <a:avLst/>
            <a:gdLst>
              <a:gd name="connsiteX0" fmla="*/ 0 w 1668026"/>
              <a:gd name="connsiteY0" fmla="*/ 0 h 3660199"/>
              <a:gd name="connsiteX1" fmla="*/ 1668026 w 1668026"/>
              <a:gd name="connsiteY1" fmla="*/ 297250 h 3660199"/>
              <a:gd name="connsiteX2" fmla="*/ 1668026 w 1668026"/>
              <a:gd name="connsiteY2" fmla="*/ 3362948 h 3660199"/>
              <a:gd name="connsiteX3" fmla="*/ 0 w 1668026"/>
              <a:gd name="connsiteY3" fmla="*/ 3660199 h 3660199"/>
              <a:gd name="connsiteX4" fmla="*/ 0 w 1668026"/>
              <a:gd name="connsiteY4" fmla="*/ 0 h 3660199"/>
            </a:gdLst>
            <a:rect l="l" t="t" r="r" b="b"/>
            <a:pathLst>
              <a:path w="1668026" h="3660199">
                <a:moveTo>
                  <a:pt x="0" y="0"/>
                </a:moveTo>
                <a:lnTo>
                  <a:pt x="1668026" y="297250"/>
                </a:lnTo>
                <a:lnTo>
                  <a:pt x="1668026" y="3362948"/>
                </a:lnTo>
                <a:lnTo>
                  <a:pt x="0" y="366019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2771896" y="2284140"/>
            <a:ext cx="407130" cy="39399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5853692" y="2178519"/>
            <a:ext cx="470904" cy="426930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9038768" y="2275370"/>
            <a:ext cx="355546" cy="38514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2357950" y="3289202"/>
            <a:ext cx="1235022" cy="76199"/>
          </a:xfrm>
          <a:prstGeom prst="roundRect">
            <a:avLst>
              <a:gd name="adj" fmla="val 50000"/>
            </a:avLst>
          </a:prstGeom>
          <a:solidFill>
            <a:srgbClr val="FFFFFF">
              <a:alpha val="100000"/>
            </a:srgb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5484333" y="3290375"/>
            <a:ext cx="1235022" cy="76199"/>
          </a:xfrm>
          <a:prstGeom prst="roundRect">
            <a:avLst>
              <a:gd name="adj" fmla="val 50000"/>
            </a:avLst>
          </a:prstGeom>
          <a:solidFill>
            <a:srgbClr val="FFFFFF">
              <a:alpha val="100000"/>
            </a:srgb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8599030" y="3283328"/>
            <a:ext cx="1235022" cy="76199"/>
          </a:xfrm>
          <a:prstGeom prst="roundRect">
            <a:avLst>
              <a:gd name="adj" fmla="val 50000"/>
            </a:avLst>
          </a:prstGeom>
          <a:solidFill>
            <a:srgbClr val="FFFFFF">
              <a:alpha val="100000"/>
            </a:srgb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0" y="2565284"/>
            <a:ext cx="984591" cy="4292716"/>
          </a:xfrm>
          <a:custGeom>
            <a:avLst/>
            <a:gdLst>
              <a:gd name="connsiteX0" fmla="*/ 0 w 1668026"/>
              <a:gd name="connsiteY0" fmla="*/ 0 h 3660199"/>
              <a:gd name="connsiteX1" fmla="*/ 1668026 w 1668026"/>
              <a:gd name="connsiteY1" fmla="*/ 297250 h 3660199"/>
              <a:gd name="connsiteX2" fmla="*/ 1668026 w 1668026"/>
              <a:gd name="connsiteY2" fmla="*/ 3362948 h 3660199"/>
              <a:gd name="connsiteX3" fmla="*/ 0 w 1668026"/>
              <a:gd name="connsiteY3" fmla="*/ 3660199 h 3660199"/>
              <a:gd name="connsiteX4" fmla="*/ 0 w 1668026"/>
              <a:gd name="connsiteY4" fmla="*/ 0 h 3660199"/>
            </a:gdLst>
            <a:rect l="l" t="t" r="r" b="b"/>
            <a:pathLst>
              <a:path w="1668026" h="3660199">
                <a:moveTo>
                  <a:pt x="0" y="0"/>
                </a:moveTo>
                <a:lnTo>
                  <a:pt x="1668026" y="297250"/>
                </a:lnTo>
                <a:lnTo>
                  <a:pt x="1668026" y="3362948"/>
                </a:lnTo>
                <a:lnTo>
                  <a:pt x="0" y="366019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3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1" flipV="0">
            <a:off x="11207409" y="2565284"/>
            <a:ext cx="984591" cy="4292716"/>
          </a:xfrm>
          <a:custGeom>
            <a:avLst/>
            <a:gdLst>
              <a:gd name="connsiteX0" fmla="*/ 0 w 1668026"/>
              <a:gd name="connsiteY0" fmla="*/ 0 h 3660199"/>
              <a:gd name="connsiteX1" fmla="*/ 1668026 w 1668026"/>
              <a:gd name="connsiteY1" fmla="*/ 297250 h 3660199"/>
              <a:gd name="connsiteX2" fmla="*/ 1668026 w 1668026"/>
              <a:gd name="connsiteY2" fmla="*/ 3362948 h 3660199"/>
              <a:gd name="connsiteX3" fmla="*/ 0 w 1668026"/>
              <a:gd name="connsiteY3" fmla="*/ 3660199 h 3660199"/>
              <a:gd name="connsiteX4" fmla="*/ 0 w 1668026"/>
              <a:gd name="connsiteY4" fmla="*/ 0 h 3660199"/>
            </a:gdLst>
            <a:rect l="l" t="t" r="r" b="b"/>
            <a:pathLst>
              <a:path w="1668026" h="3660199">
                <a:moveTo>
                  <a:pt x="0" y="0"/>
                </a:moveTo>
                <a:lnTo>
                  <a:pt x="1668026" y="297250"/>
                </a:lnTo>
                <a:lnTo>
                  <a:pt x="1668026" y="3362948"/>
                </a:lnTo>
                <a:lnTo>
                  <a:pt x="0" y="366019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3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1774526" y="2538506"/>
            <a:ext cx="2401870" cy="5601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预测模型（机器学习）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1774527" y="3479774"/>
            <a:ext cx="2401868" cy="20474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3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基于随机森林算法构建的预测模型，通过分析股票的技术指标（包括移动平均线、相对强弱指标、布林带等）和市场行为特征，对股票走势进行预测。该模型能够有效捕捉市场趋势变化，为投资决策提供数据支持。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4888209" y="2540850"/>
            <a:ext cx="2401870" cy="5601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决策模型（强化学习）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4888210" y="3479774"/>
            <a:ext cx="2401868" cy="20728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3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采用先进的近端策略优化算法，通过自定义的股票交易环境实现投资组合的动态优化。系统通过不断学习市场变化和交易经验，优化资金分配策略，实现投资收益的最大化。模型能够根据市场状况自动调整投资比例，保持投资组合的最优状态。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8015606" y="2539458"/>
            <a:ext cx="2401870" cy="5601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模型性能与优化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8015607" y="3479774"/>
            <a:ext cx="2401868" cy="21236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3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结合技术分析指标，构建了全方位的风险评估体系。系统能够实时监控市场风险，通过分析价格趋势、成交量变化等多个维度的数据，及时调整投资策略，确保投资组合的安全性。同时，通过动态的仓位管理和止损机制，有效控制投资风险。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核心模型说明</a:t>
            </a:r>
            <a:endParaRPr kumimoji="1" lang="zh-CN" altLang="en-US"/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6">
                <a:lumMod val="20000"/>
                <a:lumOff val="80000"/>
                <a:alpha val="100000"/>
              </a:schemeClr>
            </a:gs>
            <a:gs pos="97000">
              <a:schemeClr val="accent3">
                <a:lumMod val="40000"/>
                <a:lumOff val="60000"/>
                <a:alpha val="100000"/>
              </a:schemeClr>
            </a:gs>
            <a:gs pos="98000">
              <a:schemeClr val="accent3">
                <a:lumMod val="60000"/>
                <a:lumOff val="40000"/>
                <a:alpha val="10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0353038" y="223520"/>
            <a:ext cx="1428695" cy="1130994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8000">
                <a:ln w="12700">
                  <a:noFill/>
                </a:ln>
                <a:solidFill>
                  <a:srgbClr val="076078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4334847" y="1147984"/>
            <a:ext cx="4187114" cy="423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huangyinqi zhaopai"/>
                <a:ea typeface="huangyinqi zhaopai"/>
                <a:cs typeface="huangyinqi zhaopai"/>
              </a:rPr>
              <a:t>系统界面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5020647" y="3084040"/>
            <a:ext cx="5494953" cy="286972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系统运行与展示</a:t>
            </a:r>
            <a:endParaRPr kumimoji="1" lang="zh-CN" altLang="en-US"/>
          </a:p>
        </p:txBody>
      </p:sp>
      <p:pic>
        <p:nvPicPr>
          <p:cNvPr id="6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5056" t="0" r="5201" b="0"/>
          <a:stretch>
            <a:fillRect/>
          </a:stretch>
        </p:blipFill>
        <p:spPr>
          <a:xfrm rot="0" flipH="0" flipV="0">
            <a:off x="2228115" y="1727081"/>
            <a:ext cx="8396373" cy="4419853"/>
          </a:xfrm>
          <a:prstGeom prst="rect">
            <a:avLst/>
          </a:prstGeom>
        </p:spPr>
      </p:pic>
      <p:pic>
        <p:nvPicPr>
          <p:cNvPr id="7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0" t="0" r="0" b="0"/>
          <a:stretch>
            <a:fillRect/>
          </a:stretch>
        </p:blipFill>
        <p:spPr>
          <a:xfrm rot="16200000" flipH="0" flipV="0">
            <a:off x="9702800" y="5207000"/>
            <a:ext cx="1485900" cy="1485900"/>
          </a:xfrm>
          <a:prstGeom prst="rect">
            <a:avLst/>
          </a:prstGeom>
        </p:spPr>
      </p:pic>
      <p:pic>
        <p:nvPicPr>
          <p:cNvPr id="8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0" t="0" r="0" b="0"/>
          <a:stretch>
            <a:fillRect/>
          </a:stretch>
        </p:blipFill>
        <p:spPr>
          <a:xfrm rot="5400000" flipH="0" flipV="0">
            <a:off x="1765300" y="1270000"/>
            <a:ext cx="1270000" cy="1270000"/>
          </a:xfrm>
          <a:prstGeom prst="rect">
            <a:avLst/>
          </a:prstGeom>
        </p:spPr>
      </p:pic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6">
                <a:lumMod val="20000"/>
                <a:lumOff val="80000"/>
                <a:alpha val="100000"/>
              </a:schemeClr>
            </a:gs>
            <a:gs pos="97000">
              <a:schemeClr val="accent3">
                <a:lumMod val="40000"/>
                <a:lumOff val="60000"/>
                <a:alpha val="100000"/>
              </a:schemeClr>
            </a:gs>
            <a:gs pos="98000">
              <a:schemeClr val="accent3">
                <a:lumMod val="60000"/>
                <a:lumOff val="40000"/>
                <a:alpha val="10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0353038" y="223520"/>
            <a:ext cx="1428695" cy="1130994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8000">
                <a:ln w="12700">
                  <a:noFill/>
                </a:ln>
                <a:solidFill>
                  <a:srgbClr val="076078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4334847" y="1147984"/>
            <a:ext cx="4187114" cy="423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huangyinqi zhaopai"/>
                <a:ea typeface="huangyinqi zhaopai"/>
                <a:cs typeface="huangyinqi zhaopai"/>
              </a:rPr>
              <a:t>系统运行示例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5020647" y="3084040"/>
            <a:ext cx="5494953" cy="286972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系统运行与展示</a:t>
            </a:r>
            <a:endParaRPr kumimoji="1" lang="zh-CN" altLang="en-US"/>
          </a:p>
        </p:txBody>
      </p:sp>
      <p:pic>
        <p:nvPicPr>
          <p:cNvPr id="6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4601" r="0" b="4601"/>
          <a:stretch>
            <a:fillRect/>
          </a:stretch>
        </p:blipFill>
        <p:spPr>
          <a:xfrm rot="0" flipH="0" flipV="0">
            <a:off x="2228115" y="1727081"/>
            <a:ext cx="8396373" cy="4419853"/>
          </a:xfrm>
          <a:prstGeom prst="rect">
            <a:avLst/>
          </a:prstGeom>
        </p:spPr>
      </p:pic>
      <p:pic>
        <p:nvPicPr>
          <p:cNvPr id="7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0" t="0" r="0" b="0"/>
          <a:stretch>
            <a:fillRect/>
          </a:stretch>
        </p:blipFill>
        <p:spPr>
          <a:xfrm rot="16200000" flipH="0" flipV="0">
            <a:off x="9702800" y="5207000"/>
            <a:ext cx="1485900" cy="1485900"/>
          </a:xfrm>
          <a:prstGeom prst="rect">
            <a:avLst/>
          </a:prstGeom>
        </p:spPr>
      </p:pic>
      <p:pic>
        <p:nvPicPr>
          <p:cNvPr id="8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0" t="0" r="0" b="0"/>
          <a:stretch>
            <a:fillRect/>
          </a:stretch>
        </p:blipFill>
        <p:spPr>
          <a:xfrm rot="5400000" flipH="0" flipV="0">
            <a:off x="1765300" y="1270000"/>
            <a:ext cx="1270000" cy="1270000"/>
          </a:xfrm>
          <a:prstGeom prst="rect">
            <a:avLst/>
          </a:prstGeom>
        </p:spPr>
      </p:pic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6">
                <a:lumMod val="20000"/>
                <a:lumOff val="80000"/>
                <a:alpha val="100000"/>
              </a:schemeClr>
            </a:gs>
            <a:gs pos="97000">
              <a:schemeClr val="accent3">
                <a:lumMod val="40000"/>
                <a:lumOff val="60000"/>
                <a:alpha val="100000"/>
              </a:schemeClr>
            </a:gs>
            <a:gs pos="98000">
              <a:schemeClr val="accent3">
                <a:lumMod val="60000"/>
                <a:lumOff val="40000"/>
                <a:alpha val="10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0353038" y="223520"/>
            <a:ext cx="1428695" cy="1130994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8000">
                <a:ln w="12700">
                  <a:noFill/>
                </a:ln>
                <a:solidFill>
                  <a:srgbClr val="076078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4334847" y="1147984"/>
            <a:ext cx="4187114" cy="423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huangyinqi zhaopai"/>
                <a:ea typeface="huangyinqi zhaopai"/>
                <a:cs typeface="huangyinqi zhaopai"/>
              </a:rPr>
              <a:t>系统运行结果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5020647" y="3084040"/>
            <a:ext cx="5494953" cy="286972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系统运行与展示</a:t>
            </a:r>
            <a:endParaRPr kumimoji="1" lang="zh-CN" altLang="en-US"/>
          </a:p>
        </p:txBody>
      </p:sp>
      <p:pic>
        <p:nvPicPr>
          <p:cNvPr id="6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1483" t="0" r="1483" b="0"/>
          <a:stretch>
            <a:fillRect/>
          </a:stretch>
        </p:blipFill>
        <p:spPr>
          <a:xfrm rot="0" flipH="0" flipV="0">
            <a:off x="2228115" y="1727081"/>
            <a:ext cx="8396373" cy="4419853"/>
          </a:xfrm>
          <a:prstGeom prst="rect">
            <a:avLst/>
          </a:prstGeom>
        </p:spPr>
      </p:pic>
      <p:pic>
        <p:nvPicPr>
          <p:cNvPr id="7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0" t="0" r="0" b="0"/>
          <a:stretch>
            <a:fillRect/>
          </a:stretch>
        </p:blipFill>
        <p:spPr>
          <a:xfrm rot="16200000" flipH="0" flipV="0">
            <a:off x="9702800" y="5207000"/>
            <a:ext cx="1485900" cy="1485900"/>
          </a:xfrm>
          <a:prstGeom prst="rect">
            <a:avLst/>
          </a:prstGeom>
        </p:spPr>
      </p:pic>
      <p:pic>
        <p:nvPicPr>
          <p:cNvPr id="8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0" t="0" r="0" b="0"/>
          <a:stretch>
            <a:fillRect/>
          </a:stretch>
        </p:blipFill>
        <p:spPr>
          <a:xfrm rot="5400000" flipH="0" flipV="0">
            <a:off x="1765300" y="1270000"/>
            <a:ext cx="1270000" cy="1270000"/>
          </a:xfrm>
          <a:prstGeom prst="rect">
            <a:avLst/>
          </a:prstGeom>
        </p:spPr>
      </p:pic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6">
                <a:lumMod val="20000"/>
                <a:lumOff val="80000"/>
                <a:alpha val="100000"/>
              </a:schemeClr>
            </a:gs>
            <a:gs pos="97000">
              <a:schemeClr val="accent3">
                <a:lumMod val="40000"/>
                <a:lumOff val="60000"/>
                <a:alpha val="100000"/>
              </a:schemeClr>
            </a:gs>
            <a:gs pos="98000">
              <a:schemeClr val="accent3">
                <a:lumMod val="60000"/>
                <a:lumOff val="40000"/>
                <a:alpha val="10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0353038" y="223520"/>
            <a:ext cx="1428695" cy="1130994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8000">
                <a:ln w="12700">
                  <a:noFill/>
                </a:ln>
                <a:solidFill>
                  <a:srgbClr val="076078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04</a:t>
            </a: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4334847" y="1147984"/>
            <a:ext cx="4187114" cy="423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huangyinqi zhaopai"/>
                <a:ea typeface="huangyinqi zhaopai"/>
                <a:cs typeface="huangyinqi zhaopai"/>
              </a:rPr>
              <a:t>系统分析结果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5020647" y="3084040"/>
            <a:ext cx="5494953" cy="286972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系统运行与展示</a:t>
            </a:r>
            <a:endParaRPr kumimoji="1" lang="zh-CN" altLang="en-US"/>
          </a:p>
        </p:txBody>
      </p:sp>
      <p:pic>
        <p:nvPicPr>
          <p:cNvPr id="6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762" r="0" b="762"/>
          <a:stretch>
            <a:fillRect/>
          </a:stretch>
        </p:blipFill>
        <p:spPr>
          <a:xfrm rot="0" flipH="0" flipV="0">
            <a:off x="2228115" y="1727081"/>
            <a:ext cx="8396373" cy="4419853"/>
          </a:xfrm>
          <a:prstGeom prst="rect">
            <a:avLst/>
          </a:prstGeom>
        </p:spPr>
      </p:pic>
      <p:pic>
        <p:nvPicPr>
          <p:cNvPr id="7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0" t="0" r="0" b="0"/>
          <a:stretch>
            <a:fillRect/>
          </a:stretch>
        </p:blipFill>
        <p:spPr>
          <a:xfrm rot="16200000" flipH="0" flipV="0">
            <a:off x="9702800" y="5207000"/>
            <a:ext cx="1485900" cy="1485900"/>
          </a:xfrm>
          <a:prstGeom prst="rect">
            <a:avLst/>
          </a:prstGeom>
        </p:spPr>
      </p:pic>
      <p:pic>
        <p:nvPicPr>
          <p:cNvPr id="8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0" t="0" r="0" b="0"/>
          <a:stretch>
            <a:fillRect/>
          </a:stretch>
        </p:blipFill>
        <p:spPr>
          <a:xfrm rot="5400000" flipH="0" flipV="0">
            <a:off x="1765300" y="1270000"/>
            <a:ext cx="1270000" cy="1270000"/>
          </a:xfrm>
          <a:prstGeom prst="rect">
            <a:avLst/>
          </a:prstGeom>
        </p:spPr>
      </p:pic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6">
                <a:lumMod val="20000"/>
                <a:lumOff val="80000"/>
                <a:alpha val="100000"/>
              </a:schemeClr>
            </a:gs>
            <a:gs pos="97000">
              <a:schemeClr val="accent3">
                <a:lumMod val="40000"/>
                <a:lumOff val="60000"/>
                <a:alpha val="100000"/>
              </a:schemeClr>
            </a:gs>
            <a:gs pos="98000">
              <a:schemeClr val="accent3">
                <a:lumMod val="60000"/>
                <a:lumOff val="40000"/>
                <a:alpha val="10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0353038" y="223520"/>
            <a:ext cx="1428695" cy="1130994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8000">
                <a:ln w="12700">
                  <a:noFill/>
                </a:ln>
                <a:solidFill>
                  <a:srgbClr val="076078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05</a:t>
            </a: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4334847" y="1147984"/>
            <a:ext cx="4187114" cy="423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huangyinqi zhaopai"/>
                <a:ea typeface="huangyinqi zhaopai"/>
                <a:cs typeface="huangyinqi zhaopai"/>
              </a:rPr>
              <a:t>系统分析结果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5020647" y="3084040"/>
            <a:ext cx="5494953" cy="286972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系统运行与展示</a:t>
            </a:r>
            <a:endParaRPr kumimoji="1" lang="zh-CN" altLang="en-US"/>
          </a:p>
        </p:txBody>
      </p:sp>
      <p:pic>
        <p:nvPicPr>
          <p:cNvPr id="6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1125" r="0" b="1125"/>
          <a:stretch>
            <a:fillRect/>
          </a:stretch>
        </p:blipFill>
        <p:spPr>
          <a:xfrm rot="0" flipH="0" flipV="0">
            <a:off x="2228115" y="1727081"/>
            <a:ext cx="8396373" cy="4419853"/>
          </a:xfrm>
          <a:prstGeom prst="rect">
            <a:avLst/>
          </a:prstGeom>
        </p:spPr>
      </p:pic>
      <p:pic>
        <p:nvPicPr>
          <p:cNvPr id="7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0" t="0" r="0" b="0"/>
          <a:stretch>
            <a:fillRect/>
          </a:stretch>
        </p:blipFill>
        <p:spPr>
          <a:xfrm rot="16200000" flipH="0" flipV="0">
            <a:off x="9702800" y="5207000"/>
            <a:ext cx="1485900" cy="1485900"/>
          </a:xfrm>
          <a:prstGeom prst="rect">
            <a:avLst/>
          </a:prstGeom>
        </p:spPr>
      </p:pic>
      <p:pic>
        <p:nvPicPr>
          <p:cNvPr id="8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0" t="0" r="0" b="0"/>
          <a:stretch>
            <a:fillRect/>
          </a:stretch>
        </p:blipFill>
        <p:spPr>
          <a:xfrm rot="5400000" flipH="0" flipV="0">
            <a:off x="1765300" y="1270000"/>
            <a:ext cx="1270000" cy="1270000"/>
          </a:xfrm>
          <a:prstGeom prst="rect">
            <a:avLst/>
          </a:prstGeom>
        </p:spPr>
      </p:pic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0E60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20635" t="11782" r="7215" b="16058"/>
          <a:stretch>
            <a:fillRect/>
          </a:stretch>
        </p:blipFill>
        <p:spPr>
          <a:xfrm rot="0" flipH="0" flipV="0">
            <a:off x="-3111500" y="0"/>
            <a:ext cx="12192000" cy="6858000"/>
          </a:xfrm>
          <a:custGeom>
            <a:avLst/>
            <a:gd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rot="0" flipH="0" flipV="0">
            <a:off x="9129713" y="878373"/>
            <a:ext cx="2251075" cy="243011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b"/>
          <a:lstStyle/>
          <a:p>
            <a:pPr algn="r">
              <a:lnSpc>
                <a:spcPct val="10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04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6631742" y="3487034"/>
            <a:ext cx="4901446" cy="294768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r">
              <a:lnSpc>
                <a:spcPct val="130000"/>
              </a:lnSpc>
            </a:pPr>
            <a:r>
              <a:rPr kumimoji="1" lang="en-US" altLang="zh-CN" sz="3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商业模式</a:t>
            </a:r>
            <a:endParaRPr kumimoji="1" lang="zh-CN" altLang="en-US"/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808152" y="1917587"/>
            <a:ext cx="1504496" cy="109123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PART
</a:t>
            </a:r>
            <a:r>
              <a:rPr kumimoji="1" lang="en-US" altLang="zh-CN" sz="4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01</a:t>
            </a: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808152" y="4147582"/>
            <a:ext cx="1504496" cy="109123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PART
</a:t>
            </a:r>
            <a:r>
              <a:rPr kumimoji="1" lang="en-US" altLang="zh-CN" sz="4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02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891650" y="1491203"/>
            <a:ext cx="4320000" cy="2016000"/>
          </a:xfrm>
          <a:custGeom>
            <a:avLst/>
            <a:gdLst>
              <a:gd name="connsiteX0" fmla="*/ 108000 w 4368365"/>
              <a:gd name="connsiteY0" fmla="*/ 0 h 1910080"/>
              <a:gd name="connsiteX1" fmla="*/ 4260365 w 4368365"/>
              <a:gd name="connsiteY1" fmla="*/ 0 h 1910080"/>
              <a:gd name="connsiteX2" fmla="*/ 4368365 w 4368365"/>
              <a:gd name="connsiteY2" fmla="*/ 108000 h 1910080"/>
              <a:gd name="connsiteX3" fmla="*/ 4368365 w 4368365"/>
              <a:gd name="connsiteY3" fmla="*/ 1802080 h 1910080"/>
              <a:gd name="connsiteX4" fmla="*/ 4260365 w 4368365"/>
              <a:gd name="connsiteY4" fmla="*/ 1910080 h 1910080"/>
              <a:gd name="connsiteX5" fmla="*/ 108000 w 4368365"/>
              <a:gd name="connsiteY5" fmla="*/ 1910080 h 1910080"/>
              <a:gd name="connsiteX6" fmla="*/ 0 w 4368365"/>
              <a:gd name="connsiteY6" fmla="*/ 1802080 h 1910080"/>
              <a:gd name="connsiteX7" fmla="*/ 0 w 4368365"/>
              <a:gd name="connsiteY7" fmla="*/ 108000 h 1910080"/>
              <a:gd name="connsiteX8" fmla="*/ 108000 w 4368365"/>
              <a:gd name="connsiteY8" fmla="*/ 0 h 1910080"/>
            </a:gdLst>
            <a:rect l="l" t="t" r="r" b="b"/>
            <a:pathLst>
              <a:path w="4368365" h="1910080">
                <a:moveTo>
                  <a:pt x="108000" y="0"/>
                </a:moveTo>
                <a:lnTo>
                  <a:pt x="4260365" y="0"/>
                </a:lnTo>
                <a:cubicBezTo>
                  <a:pt x="4319981" y="0"/>
                  <a:pt x="4368365" y="48384"/>
                  <a:pt x="4368365" y="108000"/>
                </a:cubicBezTo>
                <a:lnTo>
                  <a:pt x="4368365" y="1802080"/>
                </a:lnTo>
                <a:cubicBezTo>
                  <a:pt x="4368365" y="1861696"/>
                  <a:pt x="4319981" y="1910080"/>
                  <a:pt x="4260365" y="1910080"/>
                </a:cubicBezTo>
                <a:lnTo>
                  <a:pt x="108000" y="1910080"/>
                </a:lnTo>
                <a:cubicBezTo>
                  <a:pt x="48384" y="1910080"/>
                  <a:pt x="0" y="1861696"/>
                  <a:pt x="0" y="1802080"/>
                </a:cubicBezTo>
                <a:lnTo>
                  <a:pt x="0" y="108000"/>
                </a:lnTo>
                <a:cubicBezTo>
                  <a:pt x="0" y="48384"/>
                  <a:pt x="48384" y="0"/>
                  <a:pt x="108000" y="0"/>
                </a:cubicBezTo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dist="76200" blurRad="254000" dir="0" sx="100000" sy="100000" kx="0" ky="0" algn="l" rotWithShape="0">
              <a:schemeClr val="accent1"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891650" y="3757197"/>
            <a:ext cx="4320000" cy="2016000"/>
          </a:xfrm>
          <a:custGeom>
            <a:avLst/>
            <a:gdLst>
              <a:gd name="connsiteX0" fmla="*/ 108000 w 4368365"/>
              <a:gd name="connsiteY0" fmla="*/ 0 h 1910080"/>
              <a:gd name="connsiteX1" fmla="*/ 4260365 w 4368365"/>
              <a:gd name="connsiteY1" fmla="*/ 0 h 1910080"/>
              <a:gd name="connsiteX2" fmla="*/ 4368365 w 4368365"/>
              <a:gd name="connsiteY2" fmla="*/ 108000 h 1910080"/>
              <a:gd name="connsiteX3" fmla="*/ 4368365 w 4368365"/>
              <a:gd name="connsiteY3" fmla="*/ 1802080 h 1910080"/>
              <a:gd name="connsiteX4" fmla="*/ 4260365 w 4368365"/>
              <a:gd name="connsiteY4" fmla="*/ 1910080 h 1910080"/>
              <a:gd name="connsiteX5" fmla="*/ 108000 w 4368365"/>
              <a:gd name="connsiteY5" fmla="*/ 1910080 h 1910080"/>
              <a:gd name="connsiteX6" fmla="*/ 0 w 4368365"/>
              <a:gd name="connsiteY6" fmla="*/ 1802080 h 1910080"/>
              <a:gd name="connsiteX7" fmla="*/ 0 w 4368365"/>
              <a:gd name="connsiteY7" fmla="*/ 108000 h 1910080"/>
              <a:gd name="connsiteX8" fmla="*/ 108000 w 4368365"/>
              <a:gd name="connsiteY8" fmla="*/ 0 h 1910080"/>
            </a:gdLst>
            <a:rect l="l" t="t" r="r" b="b"/>
            <a:pathLst>
              <a:path w="4368365" h="1910080">
                <a:moveTo>
                  <a:pt x="108000" y="0"/>
                </a:moveTo>
                <a:lnTo>
                  <a:pt x="4260365" y="0"/>
                </a:lnTo>
                <a:cubicBezTo>
                  <a:pt x="4319981" y="0"/>
                  <a:pt x="4368365" y="48384"/>
                  <a:pt x="4368365" y="108000"/>
                </a:cubicBezTo>
                <a:lnTo>
                  <a:pt x="4368365" y="1802080"/>
                </a:lnTo>
                <a:cubicBezTo>
                  <a:pt x="4368365" y="1861696"/>
                  <a:pt x="4319981" y="1910080"/>
                  <a:pt x="4260365" y="1910080"/>
                </a:cubicBezTo>
                <a:lnTo>
                  <a:pt x="108000" y="1910080"/>
                </a:lnTo>
                <a:cubicBezTo>
                  <a:pt x="48384" y="1910080"/>
                  <a:pt x="0" y="1861696"/>
                  <a:pt x="0" y="1802080"/>
                </a:cubicBezTo>
                <a:lnTo>
                  <a:pt x="0" y="108000"/>
                </a:lnTo>
                <a:cubicBezTo>
                  <a:pt x="0" y="48384"/>
                  <a:pt x="48384" y="0"/>
                  <a:pt x="108000" y="0"/>
                </a:cubicBezTo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dist="76200" blurRad="254000" dir="0" sx="100000" sy="100000" kx="0" ky="0" algn="l" rotWithShape="0">
              <a:schemeClr val="accent1"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1071650" y="2216689"/>
            <a:ext cx="3960000" cy="288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王登昱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071650" y="2575013"/>
            <a:ext cx="3960000" cy="8044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专业：应用物理学   分工：后端开发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1074920" y="1683587"/>
            <a:ext cx="396000" cy="396000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83942" tIns="41971" rIns="83942" bIns="41971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1071650" y="4482683"/>
            <a:ext cx="3960000" cy="288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库尔班·玉苏普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1071650" y="4841007"/>
            <a:ext cx="3960000" cy="8044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专业：应用物理学   分工：前端与后端开发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074920" y="3949582"/>
            <a:ext cx="396000" cy="396000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83942" tIns="41971" rIns="83942" bIns="41971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1166926" y="4051486"/>
            <a:ext cx="211989" cy="192192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166926" y="1775593"/>
            <a:ext cx="211989" cy="211989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7198900" y="1491203"/>
            <a:ext cx="4320000" cy="2016000"/>
          </a:xfrm>
          <a:custGeom>
            <a:avLst/>
            <a:gdLst>
              <a:gd name="connsiteX0" fmla="*/ 108000 w 4368365"/>
              <a:gd name="connsiteY0" fmla="*/ 0 h 1910080"/>
              <a:gd name="connsiteX1" fmla="*/ 4260365 w 4368365"/>
              <a:gd name="connsiteY1" fmla="*/ 0 h 1910080"/>
              <a:gd name="connsiteX2" fmla="*/ 4368365 w 4368365"/>
              <a:gd name="connsiteY2" fmla="*/ 108000 h 1910080"/>
              <a:gd name="connsiteX3" fmla="*/ 4368365 w 4368365"/>
              <a:gd name="connsiteY3" fmla="*/ 1802080 h 1910080"/>
              <a:gd name="connsiteX4" fmla="*/ 4260365 w 4368365"/>
              <a:gd name="connsiteY4" fmla="*/ 1910080 h 1910080"/>
              <a:gd name="connsiteX5" fmla="*/ 108000 w 4368365"/>
              <a:gd name="connsiteY5" fmla="*/ 1910080 h 1910080"/>
              <a:gd name="connsiteX6" fmla="*/ 0 w 4368365"/>
              <a:gd name="connsiteY6" fmla="*/ 1802080 h 1910080"/>
              <a:gd name="connsiteX7" fmla="*/ 0 w 4368365"/>
              <a:gd name="connsiteY7" fmla="*/ 108000 h 1910080"/>
              <a:gd name="connsiteX8" fmla="*/ 108000 w 4368365"/>
              <a:gd name="connsiteY8" fmla="*/ 0 h 1910080"/>
            </a:gdLst>
            <a:rect l="l" t="t" r="r" b="b"/>
            <a:pathLst>
              <a:path w="4368365" h="1910080">
                <a:moveTo>
                  <a:pt x="108000" y="0"/>
                </a:moveTo>
                <a:lnTo>
                  <a:pt x="4260365" y="0"/>
                </a:lnTo>
                <a:cubicBezTo>
                  <a:pt x="4319981" y="0"/>
                  <a:pt x="4368365" y="48384"/>
                  <a:pt x="4368365" y="108000"/>
                </a:cubicBezTo>
                <a:lnTo>
                  <a:pt x="4368365" y="1802080"/>
                </a:lnTo>
                <a:cubicBezTo>
                  <a:pt x="4368365" y="1861696"/>
                  <a:pt x="4319981" y="1910080"/>
                  <a:pt x="4260365" y="1910080"/>
                </a:cubicBezTo>
                <a:lnTo>
                  <a:pt x="108000" y="1910080"/>
                </a:lnTo>
                <a:cubicBezTo>
                  <a:pt x="48384" y="1910080"/>
                  <a:pt x="0" y="1861696"/>
                  <a:pt x="0" y="1802080"/>
                </a:cubicBezTo>
                <a:lnTo>
                  <a:pt x="0" y="108000"/>
                </a:lnTo>
                <a:cubicBezTo>
                  <a:pt x="0" y="48384"/>
                  <a:pt x="48384" y="0"/>
                  <a:pt x="108000" y="0"/>
                </a:cubicBezTo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dist="76200" blurRad="254000" dir="0" sx="100000" sy="100000" kx="0" ky="0" algn="l" rotWithShape="0">
              <a:schemeClr val="accent1"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7198900" y="3757197"/>
            <a:ext cx="4320000" cy="2016000"/>
          </a:xfrm>
          <a:custGeom>
            <a:avLst/>
            <a:gdLst>
              <a:gd name="connsiteX0" fmla="*/ 108000 w 4368365"/>
              <a:gd name="connsiteY0" fmla="*/ 0 h 1910080"/>
              <a:gd name="connsiteX1" fmla="*/ 4260365 w 4368365"/>
              <a:gd name="connsiteY1" fmla="*/ 0 h 1910080"/>
              <a:gd name="connsiteX2" fmla="*/ 4368365 w 4368365"/>
              <a:gd name="connsiteY2" fmla="*/ 108000 h 1910080"/>
              <a:gd name="connsiteX3" fmla="*/ 4368365 w 4368365"/>
              <a:gd name="connsiteY3" fmla="*/ 1802080 h 1910080"/>
              <a:gd name="connsiteX4" fmla="*/ 4260365 w 4368365"/>
              <a:gd name="connsiteY4" fmla="*/ 1910080 h 1910080"/>
              <a:gd name="connsiteX5" fmla="*/ 108000 w 4368365"/>
              <a:gd name="connsiteY5" fmla="*/ 1910080 h 1910080"/>
              <a:gd name="connsiteX6" fmla="*/ 0 w 4368365"/>
              <a:gd name="connsiteY6" fmla="*/ 1802080 h 1910080"/>
              <a:gd name="connsiteX7" fmla="*/ 0 w 4368365"/>
              <a:gd name="connsiteY7" fmla="*/ 108000 h 1910080"/>
              <a:gd name="connsiteX8" fmla="*/ 108000 w 4368365"/>
              <a:gd name="connsiteY8" fmla="*/ 0 h 1910080"/>
            </a:gdLst>
            <a:rect l="l" t="t" r="r" b="b"/>
            <a:pathLst>
              <a:path w="4368365" h="1910080">
                <a:moveTo>
                  <a:pt x="108000" y="0"/>
                </a:moveTo>
                <a:lnTo>
                  <a:pt x="4260365" y="0"/>
                </a:lnTo>
                <a:cubicBezTo>
                  <a:pt x="4319981" y="0"/>
                  <a:pt x="4368365" y="48384"/>
                  <a:pt x="4368365" y="108000"/>
                </a:cubicBezTo>
                <a:lnTo>
                  <a:pt x="4368365" y="1802080"/>
                </a:lnTo>
                <a:cubicBezTo>
                  <a:pt x="4368365" y="1861696"/>
                  <a:pt x="4319981" y="1910080"/>
                  <a:pt x="4260365" y="1910080"/>
                </a:cubicBezTo>
                <a:lnTo>
                  <a:pt x="108000" y="1910080"/>
                </a:lnTo>
                <a:cubicBezTo>
                  <a:pt x="48384" y="1910080"/>
                  <a:pt x="0" y="1861696"/>
                  <a:pt x="0" y="1802080"/>
                </a:cubicBezTo>
                <a:lnTo>
                  <a:pt x="0" y="108000"/>
                </a:lnTo>
                <a:cubicBezTo>
                  <a:pt x="0" y="48384"/>
                  <a:pt x="48384" y="0"/>
                  <a:pt x="108000" y="0"/>
                </a:cubicBezTo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dist="76200" blurRad="254000" dir="0" sx="100000" sy="100000" kx="0" ky="0" algn="l" rotWithShape="0">
              <a:schemeClr val="accent1"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7378899" y="2216689"/>
            <a:ext cx="3960000" cy="288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汪雪峰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7378899" y="2575013"/>
            <a:ext cx="3960000" cy="8044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专业：应用物理学   分工：计划书撰写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7382170" y="1683587"/>
            <a:ext cx="396000" cy="396000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83942" tIns="41971" rIns="83942" bIns="41971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7378899" y="4482683"/>
            <a:ext cx="3960000" cy="288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高志远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7378899" y="4841007"/>
            <a:ext cx="3960000" cy="8044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专业：应用物理学   分工：PPT制作与答辩展示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7382170" y="3949582"/>
            <a:ext cx="396000" cy="396000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83942" tIns="41971" rIns="83942" bIns="41971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7480599" y="1785230"/>
            <a:ext cx="199143" cy="192717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7482321" y="4041588"/>
            <a:ext cx="195698" cy="211989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24" name="标题 1"/>
          <p:cNvCxnSpPr/>
          <p:nvPr/>
        </p:nvCxnSpPr>
        <p:spPr>
          <a:xfrm rot="0" flipH="0" flipV="0">
            <a:off x="271590" y="692965"/>
            <a:ext cx="1737509" cy="0"/>
          </a:xfrm>
          <a:prstGeom prst="line">
            <a:avLst/>
          </a:prstGeom>
          <a:noFill/>
          <a:ln w="12700" cap="sq">
            <a:solidFill>
              <a:schemeClr val="accent1"/>
            </a:solidFill>
            <a:miter/>
          </a:ln>
        </p:spPr>
      </p:cxnSp>
      <p:sp>
        <p:nvSpPr>
          <p:cNvPr id="25" name="标题 1"/>
          <p:cNvSpPr txBox="1"/>
          <p:nvPr/>
        </p:nvSpPr>
        <p:spPr>
          <a:xfrm rot="0" flipH="0" flipV="0">
            <a:off x="561150" y="194684"/>
            <a:ext cx="11214479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团队介绍</a:t>
            </a:r>
            <a:endParaRPr kumimoji="1" lang="zh-CN" altLang="en-US"/>
          </a:p>
        </p:txBody>
      </p:sp>
      <p:cxnSp>
        <p:nvCxnSpPr>
          <p:cNvPr id="26" name="标题 1"/>
          <p:cNvCxnSpPr/>
          <p:nvPr/>
        </p:nvCxnSpPr>
        <p:spPr>
          <a:xfrm rot="16200000" flipH="0" flipV="0">
            <a:off x="233490" y="642165"/>
            <a:ext cx="404009" cy="0"/>
          </a:xfrm>
          <a:prstGeom prst="line">
            <a:avLst/>
          </a:prstGeom>
          <a:noFill/>
          <a:ln w="12700" cap="sq">
            <a:solidFill>
              <a:schemeClr val="accent1"/>
            </a:solidFill>
            <a:miter/>
          </a:ln>
        </p:spPr>
      </p:cxn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89034" y="1575713"/>
            <a:ext cx="1095056" cy="1095056"/>
          </a:xfrm>
          <a:prstGeom prst="ellipse">
            <a:avLst/>
          </a:prstGeom>
          <a:gradFill>
            <a:gsLst>
              <a:gs pos="0">
                <a:schemeClr val="accent1">
                  <a:alpha val="70000"/>
                </a:schemeClr>
              </a:gs>
              <a:gs pos="100000">
                <a:schemeClr val="bg1"/>
              </a:gs>
            </a:gsLst>
            <a:lin ang="5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565282" y="2832119"/>
            <a:ext cx="6849849" cy="6849849"/>
          </a:xfrm>
          <a:prstGeom prst="ellipse">
            <a:avLst/>
          </a:prstGeom>
          <a:gradFill>
            <a:gsLst>
              <a:gs pos="0">
                <a:schemeClr val="accent1">
                  <a:alpha val="70000"/>
                </a:schemeClr>
              </a:gs>
              <a:gs pos="100000">
                <a:schemeClr val="bg1"/>
              </a:gs>
            </a:gsLst>
            <a:lin ang="5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905958" y="2086707"/>
            <a:ext cx="5057039" cy="2976612"/>
          </a:xfrm>
          <a:prstGeom prst="roundRect">
            <a:avLst>
              <a:gd name="adj" fmla="val 10915"/>
            </a:avLst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905959" y="1973563"/>
            <a:ext cx="5057039" cy="2976612"/>
          </a:xfrm>
          <a:prstGeom prst="roundRect">
            <a:avLst>
              <a:gd name="adj" fmla="val 10915"/>
            </a:avLst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5400000" scaled="0"/>
          </a:gra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5440283" y="2162703"/>
            <a:ext cx="172137" cy="170330"/>
          </a:xfrm>
          <a:prstGeom prst="ellipse">
            <a:avLst/>
          </a:prstGeom>
          <a:solidFill>
            <a:schemeClr val="bg1"/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216669" y="2162703"/>
            <a:ext cx="172137" cy="170330"/>
          </a:xfrm>
          <a:prstGeom prst="ellipse">
            <a:avLst/>
          </a:prstGeom>
          <a:solidFill>
            <a:schemeClr val="bg1"/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5486690" y="1651378"/>
            <a:ext cx="127722" cy="607267"/>
          </a:xfrm>
          <a:prstGeom prst="arc">
            <a:avLst>
              <a:gd name="adj1" fmla="val 10310448"/>
              <a:gd name="adj2" fmla="val 6090222"/>
            </a:avLst>
          </a:prstGeom>
          <a:noFill/>
          <a:ln w="381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1255932" y="1651378"/>
            <a:ext cx="127722" cy="607267"/>
          </a:xfrm>
          <a:prstGeom prst="arc">
            <a:avLst>
              <a:gd name="adj1" fmla="val 10310448"/>
              <a:gd name="adj2" fmla="val 6090222"/>
            </a:avLst>
          </a:prstGeom>
          <a:noFill/>
          <a:ln w="381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1763340" y="2832119"/>
            <a:ext cx="3342276" cy="19295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9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思源黑体 CN Regular"/>
                <a:ea typeface="思源黑体 CN Regular"/>
                <a:cs typeface="思源黑体 CN Regular"/>
              </a:rPr>
              <a:t>基础版9.9元/月
高级版29.9元/月
首月免费试用，年费订阅8折优惠。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657668" y="1848562"/>
            <a:ext cx="3553621" cy="749861"/>
          </a:xfrm>
          <a:prstGeom prst="roundRect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2008779" y="1922846"/>
            <a:ext cx="2851398" cy="60129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27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订阅制收费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6216302" y="2086707"/>
            <a:ext cx="5057039" cy="2976612"/>
          </a:xfrm>
          <a:prstGeom prst="roundRect">
            <a:avLst>
              <a:gd name="adj" fmla="val 10915"/>
            </a:avLst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6216303" y="1973563"/>
            <a:ext cx="5057039" cy="2976612"/>
          </a:xfrm>
          <a:prstGeom prst="roundRect">
            <a:avLst>
              <a:gd name="adj" fmla="val 10915"/>
            </a:avLst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5400000" scaled="0"/>
          </a:gra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10750627" y="2162703"/>
            <a:ext cx="172137" cy="170330"/>
          </a:xfrm>
          <a:prstGeom prst="ellipse">
            <a:avLst/>
          </a:prstGeom>
          <a:solidFill>
            <a:schemeClr val="bg1"/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6527013" y="2162703"/>
            <a:ext cx="172137" cy="170330"/>
          </a:xfrm>
          <a:prstGeom prst="ellipse">
            <a:avLst/>
          </a:prstGeom>
          <a:solidFill>
            <a:schemeClr val="bg1"/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10797034" y="1651378"/>
            <a:ext cx="127722" cy="607267"/>
          </a:xfrm>
          <a:prstGeom prst="arc">
            <a:avLst>
              <a:gd name="adj1" fmla="val 10310448"/>
              <a:gd name="adj2" fmla="val 6090222"/>
            </a:avLst>
          </a:prstGeom>
          <a:noFill/>
          <a:ln w="381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6566276" y="1651378"/>
            <a:ext cx="127722" cy="607267"/>
          </a:xfrm>
          <a:prstGeom prst="arc">
            <a:avLst>
              <a:gd name="adj1" fmla="val 10310448"/>
              <a:gd name="adj2" fmla="val 6090222"/>
            </a:avLst>
          </a:prstGeom>
          <a:noFill/>
          <a:ln w="381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7073684" y="2832119"/>
            <a:ext cx="3342276" cy="19295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9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思源黑体 CN Regular"/>
                <a:ea typeface="思源黑体 CN Regular"/>
                <a:cs typeface="思源黑体 CN Regular"/>
              </a:rPr>
              <a:t>基础API包1元/100次
高级API包1元/50次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6968012" y="1848562"/>
            <a:ext cx="3553621" cy="749861"/>
          </a:xfrm>
          <a:prstGeom prst="roundRect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7319123" y="1922846"/>
            <a:ext cx="2851398" cy="60129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27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API调用计费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盈利模式设计</a:t>
            </a:r>
            <a:endParaRPr kumimoji="1" lang="zh-CN" altLang="en-US"/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4374978" y="1703571"/>
            <a:ext cx="3473425" cy="3379355"/>
          </a:xfrm>
          <a:prstGeom prst="roundRect">
            <a:avLst>
              <a:gd name="adj" fmla="val 3367"/>
            </a:avLst>
          </a:prstGeom>
          <a:solidFill>
            <a:schemeClr val="accent1"/>
          </a:solidFill>
          <a:ln w="254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4562938" y="2823870"/>
            <a:ext cx="3082242" cy="190473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与券商、金融科技公司、投资者教育平台合作。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4562938" y="1758007"/>
            <a:ext cx="3082242" cy="69740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线下渠道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5400000" flipH="0" flipV="0">
            <a:off x="6036514" y="2230225"/>
            <a:ext cx="45719" cy="79225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8045106" y="2689611"/>
            <a:ext cx="3473425" cy="3379355"/>
          </a:xfrm>
          <a:prstGeom prst="roundRect">
            <a:avLst>
              <a:gd name="adj" fmla="val 3367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dist="0" blurRad="190500" dir="0" sx="100000" sy="100000" kx="0" ky="0" algn="ctr" rotWithShape="0">
              <a:schemeClr val="accent1">
                <a:alpha val="8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8233066" y="3809910"/>
            <a:ext cx="3082242" cy="190473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提供API文档和技术支持，吸引第三方开发者。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8233066" y="2744047"/>
            <a:ext cx="3082242" cy="69740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开发者社区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5400000" flipH="0" flipV="0">
            <a:off x="9706642" y="3216265"/>
            <a:ext cx="45719" cy="79225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704850" y="2678682"/>
            <a:ext cx="3473425" cy="3379355"/>
          </a:xfrm>
          <a:prstGeom prst="roundRect">
            <a:avLst>
              <a:gd name="adj" fmla="val 3367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dist="0" blurRad="190500" dir="0" sx="100000" sy="100000" kx="0" ky="0" algn="ctr" rotWithShape="0">
              <a:schemeClr val="accent1">
                <a:alpha val="8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900441" y="3798981"/>
            <a:ext cx="3082242" cy="190473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官方网站和移动应用（iOS/Android），支持在线订阅和支付。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900441" y="2733118"/>
            <a:ext cx="3082242" cy="69740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线上渠道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5400000" flipH="0" flipV="0">
            <a:off x="2418703" y="3205336"/>
            <a:ext cx="45719" cy="79225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446049" y="416700"/>
            <a:ext cx="4680000" cy="612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渠道策略</a:t>
            </a:r>
            <a:endParaRPr kumimoji="1" lang="zh-CN" altLang="en-US"/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660399" y="1777059"/>
            <a:ext cx="5216526" cy="208282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cap="sq">
            <a:noFill/>
            <a:prstDash val="solid"/>
          </a:ln>
          <a:effectLst>
            <a:outerShdw dist="0" blurRad="127000" dir="0" sx="102000" sy="102000" kx="0" ky="0" algn="ctr" rotWithShape="0">
              <a:schemeClr val="accent1">
                <a:lumMod val="40000"/>
                <a:lumOff val="60000"/>
                <a:alpha val="92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60400" y="1772584"/>
            <a:ext cx="1349970" cy="2081540"/>
          </a:xfrm>
          <a:custGeom>
            <a:avLst/>
            <a:gdLst/>
            <a:rect l="l" t="t" r="r" b="b"/>
            <a:pathLst>
              <a:path w="11411" h="14941" extrusionOk="0">
                <a:moveTo>
                  <a:pt x="2092" y="1"/>
                </a:moveTo>
                <a:cubicBezTo>
                  <a:pt x="942" y="1"/>
                  <a:pt x="0" y="943"/>
                  <a:pt x="0" y="2093"/>
                </a:cubicBezTo>
                <a:lnTo>
                  <a:pt x="0" y="12858"/>
                </a:lnTo>
                <a:cubicBezTo>
                  <a:pt x="0" y="14008"/>
                  <a:pt x="942" y="14940"/>
                  <a:pt x="2092" y="14940"/>
                </a:cubicBezTo>
                <a:lnTo>
                  <a:pt x="8476" y="14940"/>
                </a:lnTo>
                <a:cubicBezTo>
                  <a:pt x="8615" y="14791"/>
                  <a:pt x="8754" y="14643"/>
                  <a:pt x="8882" y="14484"/>
                </a:cubicBezTo>
                <a:cubicBezTo>
                  <a:pt x="9329" y="13949"/>
                  <a:pt x="9725" y="13374"/>
                  <a:pt x="10062" y="12759"/>
                </a:cubicBezTo>
                <a:cubicBezTo>
                  <a:pt x="10925" y="11193"/>
                  <a:pt x="11411" y="9389"/>
                  <a:pt x="11411" y="7466"/>
                </a:cubicBezTo>
                <a:cubicBezTo>
                  <a:pt x="11411" y="7188"/>
                  <a:pt x="11400" y="6911"/>
                  <a:pt x="11381" y="6643"/>
                </a:cubicBezTo>
                <a:cubicBezTo>
                  <a:pt x="11193" y="4085"/>
                  <a:pt x="10131" y="1776"/>
                  <a:pt x="8486" y="1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121900" tIns="121900" rIns="121900" bIns="12190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660399" y="4152879"/>
            <a:ext cx="5216526" cy="2082821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cap="sq">
            <a:noFill/>
            <a:prstDash val="solid"/>
          </a:ln>
          <a:effectLst>
            <a:outerShdw dist="0" blurRad="127000" dir="0" sx="102000" sy="102000" kx="0" ky="0" algn="ctr" rotWithShape="0">
              <a:schemeClr val="accent1">
                <a:lumMod val="40000"/>
                <a:lumOff val="60000"/>
                <a:alpha val="92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60400" y="4151765"/>
            <a:ext cx="1349970" cy="2082795"/>
          </a:xfrm>
          <a:custGeom>
            <a:avLst/>
            <a:gdLst/>
            <a:rect l="l" t="t" r="r" b="b"/>
            <a:pathLst>
              <a:path w="11411" h="14950" extrusionOk="0">
                <a:moveTo>
                  <a:pt x="2102" y="0"/>
                </a:moveTo>
                <a:cubicBezTo>
                  <a:pt x="952" y="0"/>
                  <a:pt x="11" y="932"/>
                  <a:pt x="11" y="2091"/>
                </a:cubicBezTo>
                <a:lnTo>
                  <a:pt x="0" y="12848"/>
                </a:lnTo>
                <a:cubicBezTo>
                  <a:pt x="0" y="14007"/>
                  <a:pt x="932" y="14939"/>
                  <a:pt x="2092" y="14939"/>
                </a:cubicBezTo>
                <a:lnTo>
                  <a:pt x="8476" y="14949"/>
                </a:lnTo>
                <a:cubicBezTo>
                  <a:pt x="8605" y="14800"/>
                  <a:pt x="8744" y="14652"/>
                  <a:pt x="8873" y="14493"/>
                </a:cubicBezTo>
                <a:cubicBezTo>
                  <a:pt x="9319" y="13958"/>
                  <a:pt x="9715" y="13373"/>
                  <a:pt x="10052" y="12758"/>
                </a:cubicBezTo>
                <a:cubicBezTo>
                  <a:pt x="10915" y="11192"/>
                  <a:pt x="11411" y="9387"/>
                  <a:pt x="11411" y="7475"/>
                </a:cubicBezTo>
                <a:cubicBezTo>
                  <a:pt x="11411" y="7197"/>
                  <a:pt x="11400" y="6920"/>
                  <a:pt x="11381" y="6642"/>
                </a:cubicBezTo>
                <a:cubicBezTo>
                  <a:pt x="11193" y="4094"/>
                  <a:pt x="10131" y="1785"/>
                  <a:pt x="8496" y="10"/>
                </a:cubicBezTo>
                <a:lnTo>
                  <a:pt x="2102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sq">
            <a:noFill/>
          </a:ln>
        </p:spPr>
        <p:txBody>
          <a:bodyPr vert="horz" wrap="square" lIns="121900" tIns="121900" rIns="121900" bIns="12190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1011126" y="2547371"/>
            <a:ext cx="545918" cy="545916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bg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011126" y="4943307"/>
            <a:ext cx="545918" cy="514538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6302375" y="1777059"/>
            <a:ext cx="5216526" cy="208282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cap="sq">
            <a:noFill/>
            <a:prstDash val="solid"/>
          </a:ln>
          <a:effectLst>
            <a:outerShdw dist="0" blurRad="127000" dir="0" sx="102000" sy="102000" kx="0" ky="0" algn="ctr" rotWithShape="0">
              <a:schemeClr val="accent1">
                <a:lumMod val="40000"/>
                <a:lumOff val="60000"/>
                <a:alpha val="92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6302376" y="1772584"/>
            <a:ext cx="1349970" cy="2081540"/>
          </a:xfrm>
          <a:custGeom>
            <a:avLst/>
            <a:gdLst/>
            <a:rect l="l" t="t" r="r" b="b"/>
            <a:pathLst>
              <a:path w="11411" h="14941" extrusionOk="0">
                <a:moveTo>
                  <a:pt x="2092" y="1"/>
                </a:moveTo>
                <a:cubicBezTo>
                  <a:pt x="942" y="1"/>
                  <a:pt x="0" y="943"/>
                  <a:pt x="0" y="2093"/>
                </a:cubicBezTo>
                <a:lnTo>
                  <a:pt x="0" y="12858"/>
                </a:lnTo>
                <a:cubicBezTo>
                  <a:pt x="0" y="14008"/>
                  <a:pt x="942" y="14940"/>
                  <a:pt x="2092" y="14940"/>
                </a:cubicBezTo>
                <a:lnTo>
                  <a:pt x="8476" y="14940"/>
                </a:lnTo>
                <a:cubicBezTo>
                  <a:pt x="8615" y="14791"/>
                  <a:pt x="8754" y="14643"/>
                  <a:pt x="8882" y="14484"/>
                </a:cubicBezTo>
                <a:cubicBezTo>
                  <a:pt x="9329" y="13949"/>
                  <a:pt x="9725" y="13374"/>
                  <a:pt x="10062" y="12759"/>
                </a:cubicBezTo>
                <a:cubicBezTo>
                  <a:pt x="10925" y="11193"/>
                  <a:pt x="11411" y="9389"/>
                  <a:pt x="11411" y="7466"/>
                </a:cubicBezTo>
                <a:cubicBezTo>
                  <a:pt x="11411" y="7188"/>
                  <a:pt x="11400" y="6911"/>
                  <a:pt x="11381" y="6643"/>
                </a:cubicBezTo>
                <a:cubicBezTo>
                  <a:pt x="11193" y="4085"/>
                  <a:pt x="10131" y="1776"/>
                  <a:pt x="8486" y="1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sq">
            <a:noFill/>
          </a:ln>
        </p:spPr>
        <p:txBody>
          <a:bodyPr vert="horz" wrap="square" lIns="121900" tIns="121900" rIns="121900" bIns="12190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6302375" y="4152879"/>
            <a:ext cx="5216526" cy="2082821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cap="sq">
            <a:noFill/>
            <a:prstDash val="solid"/>
          </a:ln>
          <a:effectLst>
            <a:outerShdw dist="0" blurRad="127000" dir="0" sx="102000" sy="102000" kx="0" ky="0" algn="ctr" rotWithShape="0">
              <a:schemeClr val="accent1">
                <a:lumMod val="40000"/>
                <a:lumOff val="60000"/>
                <a:alpha val="92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6302376" y="4151765"/>
            <a:ext cx="1349970" cy="2082795"/>
          </a:xfrm>
          <a:custGeom>
            <a:avLst/>
            <a:gdLst/>
            <a:rect l="l" t="t" r="r" b="b"/>
            <a:pathLst>
              <a:path w="11411" h="14950" extrusionOk="0">
                <a:moveTo>
                  <a:pt x="2102" y="0"/>
                </a:moveTo>
                <a:cubicBezTo>
                  <a:pt x="952" y="0"/>
                  <a:pt x="11" y="932"/>
                  <a:pt x="11" y="2091"/>
                </a:cubicBezTo>
                <a:lnTo>
                  <a:pt x="0" y="12848"/>
                </a:lnTo>
                <a:cubicBezTo>
                  <a:pt x="0" y="14007"/>
                  <a:pt x="932" y="14939"/>
                  <a:pt x="2092" y="14939"/>
                </a:cubicBezTo>
                <a:lnTo>
                  <a:pt x="8476" y="14949"/>
                </a:lnTo>
                <a:cubicBezTo>
                  <a:pt x="8605" y="14800"/>
                  <a:pt x="8744" y="14652"/>
                  <a:pt x="8873" y="14493"/>
                </a:cubicBezTo>
                <a:cubicBezTo>
                  <a:pt x="9319" y="13958"/>
                  <a:pt x="9715" y="13373"/>
                  <a:pt x="10052" y="12758"/>
                </a:cubicBezTo>
                <a:cubicBezTo>
                  <a:pt x="10915" y="11192"/>
                  <a:pt x="11411" y="9387"/>
                  <a:pt x="11411" y="7475"/>
                </a:cubicBezTo>
                <a:cubicBezTo>
                  <a:pt x="11411" y="7197"/>
                  <a:pt x="11400" y="6920"/>
                  <a:pt x="11381" y="6642"/>
                </a:cubicBezTo>
                <a:cubicBezTo>
                  <a:pt x="11193" y="4094"/>
                  <a:pt x="10131" y="1785"/>
                  <a:pt x="8496" y="10"/>
                </a:cubicBezTo>
                <a:lnTo>
                  <a:pt x="2102" y="0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121900" tIns="121900" rIns="121900" bIns="12190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6653102" y="2581358"/>
            <a:ext cx="545918" cy="477942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bg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6676259" y="4914918"/>
            <a:ext cx="525004" cy="545916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bg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2197318" y="1965792"/>
            <a:ext cx="3479800" cy="416699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用户获取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2199721" y="2380274"/>
            <a:ext cx="3462293" cy="132812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40000"/>
              </a:lnSpc>
            </a:pPr>
            <a:r>
              <a:rPr kumimoji="1" lang="en-US" altLang="zh-CN" sz="17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内容营销、社交媒体推广、口碑传播。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2187021" y="4729774"/>
            <a:ext cx="3462293" cy="132812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40000"/>
              </a:lnSpc>
            </a:pPr>
            <a:r>
              <a:rPr kumimoji="1" lang="en-US" altLang="zh-CN" sz="17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建立会员体系、举办定期活动、提供优质客户服务。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2184618" y="4315292"/>
            <a:ext cx="3479800" cy="416699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用户留存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7775021" y="4729774"/>
            <a:ext cx="3462293" cy="132812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40000"/>
              </a:lnSpc>
            </a:pPr>
            <a:r>
              <a:rPr kumimoji="1" lang="en-US" altLang="zh-CN" sz="17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免费试用、限时优惠、个性化推荐。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7772618" y="4315292"/>
            <a:ext cx="3479800" cy="416699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用户转化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7838521" y="2380274"/>
            <a:ext cx="3462293" cy="132812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40000"/>
              </a:lnSpc>
            </a:pPr>
            <a:r>
              <a:rPr kumimoji="1" lang="en-US" altLang="zh-CN" sz="17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新手引导、个性化推荐、实时反馈。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7836118" y="1965792"/>
            <a:ext cx="3479800" cy="416699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用户激活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446049" y="416700"/>
            <a:ext cx="4680000" cy="612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用户运营与增长策略</a:t>
            </a:r>
            <a:endParaRPr kumimoji="1" lang="zh-CN" altLang="en-US"/>
          </a:p>
        </p:txBody>
      </p:sp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0E60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20635" t="11782" r="7215" b="16058"/>
          <a:stretch>
            <a:fillRect/>
          </a:stretch>
        </p:blipFill>
        <p:spPr>
          <a:xfrm rot="0" flipH="0" flipV="0">
            <a:off x="-3111500" y="0"/>
            <a:ext cx="12192000" cy="6858000"/>
          </a:xfrm>
          <a:custGeom>
            <a:avLst/>
            <a:gd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rot="0" flipH="0" flipV="0">
            <a:off x="9129713" y="878373"/>
            <a:ext cx="2251075" cy="243011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b"/>
          <a:lstStyle/>
          <a:p>
            <a:pPr algn="r">
              <a:lnSpc>
                <a:spcPct val="10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05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6631742" y="3487034"/>
            <a:ext cx="4901446" cy="294768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r">
              <a:lnSpc>
                <a:spcPct val="130000"/>
              </a:lnSpc>
            </a:pPr>
            <a:r>
              <a:rPr kumimoji="1" lang="en-US" altLang="zh-CN" sz="3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社会效益</a:t>
            </a:r>
            <a:endParaRPr kumimoji="1" lang="zh-CN" altLang="en-US"/>
          </a:p>
        </p:txBody>
      </p:sp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1" flipV="0">
            <a:off x="8156535" y="-14252"/>
            <a:ext cx="4035465" cy="6900558"/>
          </a:xfrm>
          <a:custGeom>
            <a:avLst/>
            <a:gdLst>
              <a:gd name="connsiteX0" fmla="*/ 662814 w 4035465"/>
              <a:gd name="connsiteY0" fmla="*/ 14252 h 6900558"/>
              <a:gd name="connsiteX1" fmla="*/ 1009947 w 4035465"/>
              <a:gd name="connsiteY1" fmla="*/ 23650 h 6900558"/>
              <a:gd name="connsiteX2" fmla="*/ 3505887 w 4035465"/>
              <a:gd name="connsiteY2" fmla="*/ 302197 h 6900558"/>
              <a:gd name="connsiteX3" fmla="*/ 4035465 w 4035465"/>
              <a:gd name="connsiteY3" fmla="*/ 895713 h 6900558"/>
              <a:gd name="connsiteX4" fmla="*/ 4035465 w 4035465"/>
              <a:gd name="connsiteY4" fmla="*/ 5999348 h 6900558"/>
              <a:gd name="connsiteX5" fmla="*/ 3505887 w 4035465"/>
              <a:gd name="connsiteY5" fmla="*/ 6589850 h 6900558"/>
              <a:gd name="connsiteX6" fmla="*/ 1107497 w 4035465"/>
              <a:gd name="connsiteY6" fmla="*/ 6853094 h 6900558"/>
              <a:gd name="connsiteX7" fmla="*/ 675057 w 4035465"/>
              <a:gd name="connsiteY7" fmla="*/ 6900558 h 6900558"/>
              <a:gd name="connsiteX8" fmla="*/ 0 w 4035465"/>
              <a:gd name="connsiteY8" fmla="*/ 6900558 h 6900558"/>
              <a:gd name="connsiteX9" fmla="*/ 0 w 4035465"/>
              <a:gd name="connsiteY9" fmla="*/ 14252 h 6900558"/>
              <a:gd name="connsiteX10" fmla="*/ 662814 w 4035465"/>
              <a:gd name="connsiteY10" fmla="*/ 14252 h 6900558"/>
              <a:gd name="connsiteX11" fmla="*/ 662814 w 4035465"/>
              <a:gd name="connsiteY11" fmla="*/ 14252 h 6900558"/>
              <a:gd name="connsiteX12" fmla="*/ 662814 w 4035465"/>
              <a:gd name="connsiteY12" fmla="*/ 14252 h 6900558"/>
              <a:gd name="connsiteX13" fmla="*/ 662912 w 4035465"/>
              <a:gd name="connsiteY13" fmla="*/ 0 h 6887210"/>
            </a:gdLst>
            <a:rect l="l" t="t" r="r" b="b"/>
            <a:pathLst>
              <a:path w="4035465" h="6900558">
                <a:moveTo>
                  <a:pt x="662814" y="14252"/>
                </a:moveTo>
                <a:cubicBezTo>
                  <a:pt x="831138" y="15818"/>
                  <a:pt x="536102" y="-24341"/>
                  <a:pt x="1009947" y="23650"/>
                </a:cubicBezTo>
                <a:lnTo>
                  <a:pt x="3505887" y="302197"/>
                </a:lnTo>
                <a:cubicBezTo>
                  <a:pt x="3806784" y="338350"/>
                  <a:pt x="4035465" y="591424"/>
                  <a:pt x="4035465" y="895713"/>
                </a:cubicBezTo>
                <a:lnTo>
                  <a:pt x="4035465" y="5999348"/>
                </a:lnTo>
                <a:cubicBezTo>
                  <a:pt x="4035465" y="6303638"/>
                  <a:pt x="3806784" y="6556710"/>
                  <a:pt x="3505887" y="6589850"/>
                </a:cubicBezTo>
                <a:lnTo>
                  <a:pt x="1107497" y="6853094"/>
                </a:lnTo>
                <a:lnTo>
                  <a:pt x="675057" y="6900558"/>
                </a:lnTo>
                <a:lnTo>
                  <a:pt x="0" y="6900558"/>
                </a:lnTo>
                <a:lnTo>
                  <a:pt x="0" y="14252"/>
                </a:lnTo>
                <a:lnTo>
                  <a:pt x="662814" y="14252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1" flipV="0">
            <a:off x="11275617" y="1438391"/>
            <a:ext cx="534952" cy="531148"/>
          </a:xfrm>
          <a:custGeom>
            <a:avLst/>
            <a:gdLst>
              <a:gd name="T0" fmla="*/ 2454 w 2630"/>
              <a:gd name="T1" fmla="*/ 2350 h 2608"/>
              <a:gd name="T2" fmla="*/ 219 w 2630"/>
              <a:gd name="T3" fmla="*/ 2595 h 2608"/>
              <a:gd name="T4" fmla="*/ 0 w 2630"/>
              <a:gd name="T5" fmla="*/ 2398 h 2608"/>
              <a:gd name="T6" fmla="*/ 0 w 2630"/>
              <a:gd name="T7" fmla="*/ 210 h 2608"/>
              <a:gd name="T8" fmla="*/ 220 w 2630"/>
              <a:gd name="T9" fmla="*/ 14 h 2608"/>
              <a:gd name="T10" fmla="*/ 2454 w 2630"/>
              <a:gd name="T11" fmla="*/ 263 h 2608"/>
              <a:gd name="T12" fmla="*/ 2630 w 2630"/>
              <a:gd name="T13" fmla="*/ 460 h 2608"/>
              <a:gd name="T14" fmla="*/ 2630 w 2630"/>
              <a:gd name="T15" fmla="*/ 2154 h 2608"/>
              <a:gd name="T16" fmla="*/ 2454 w 2630"/>
              <a:gd name="T17" fmla="*/ 2350 h 2608"/>
            </a:gdLst>
            <a:rect l="0" t="0" r="r" b="b"/>
            <a:pathLst>
              <a:path w="2630" h="2608">
                <a:moveTo>
                  <a:pt x="2454" y="2350"/>
                </a:moveTo>
                <a:cubicBezTo>
                  <a:pt x="219" y="2595"/>
                  <a:pt x="219" y="2595"/>
                  <a:pt x="219" y="2595"/>
                </a:cubicBezTo>
                <a:cubicBezTo>
                  <a:pt x="102" y="2608"/>
                  <a:pt x="0" y="2516"/>
                  <a:pt x="0" y="2398"/>
                </a:cubicBezTo>
                <a:cubicBezTo>
                  <a:pt x="0" y="210"/>
                  <a:pt x="0" y="210"/>
                  <a:pt x="0" y="210"/>
                </a:cubicBezTo>
                <a:cubicBezTo>
                  <a:pt x="0" y="92"/>
                  <a:pt x="103" y="0"/>
                  <a:pt x="220" y="14"/>
                </a:cubicBezTo>
                <a:cubicBezTo>
                  <a:pt x="2454" y="263"/>
                  <a:pt x="2454" y="263"/>
                  <a:pt x="2454" y="263"/>
                </a:cubicBezTo>
                <a:cubicBezTo>
                  <a:pt x="2554" y="275"/>
                  <a:pt x="2630" y="359"/>
                  <a:pt x="2630" y="460"/>
                </a:cubicBezTo>
                <a:cubicBezTo>
                  <a:pt x="2630" y="2154"/>
                  <a:pt x="2630" y="2154"/>
                  <a:pt x="2630" y="2154"/>
                </a:cubicBezTo>
                <a:cubicBezTo>
                  <a:pt x="2630" y="2255"/>
                  <a:pt x="2554" y="2339"/>
                  <a:pt x="2454" y="2350"/>
                </a:cubicBezTo>
                <a:close/>
              </a:path>
            </a:pathLst>
          </a:custGeom>
          <a:solidFill>
            <a:schemeClr val="bg1">
              <a:alpha val="10000"/>
            </a:schemeClr>
          </a:solidFill>
          <a:ln w="12700" cap="sq">
            <a:noFill/>
            <a:miter/>
          </a:ln>
          <a:effectLst>
            <a:outerShdw dist="165100" blurRad="520700" dir="5400000" sx="100000" sy="100000" kx="0" ky="0" algn="t" rotWithShape="0">
              <a:srgbClr val="000000">
                <a:alpha val="12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1" flipV="0">
            <a:off x="10637612" y="5975644"/>
            <a:ext cx="534952" cy="531148"/>
          </a:xfrm>
          <a:custGeom>
            <a:avLst/>
            <a:gdLst>
              <a:gd name="T0" fmla="*/ 2454 w 2630"/>
              <a:gd name="T1" fmla="*/ 2350 h 2608"/>
              <a:gd name="T2" fmla="*/ 219 w 2630"/>
              <a:gd name="T3" fmla="*/ 2595 h 2608"/>
              <a:gd name="T4" fmla="*/ 0 w 2630"/>
              <a:gd name="T5" fmla="*/ 2398 h 2608"/>
              <a:gd name="T6" fmla="*/ 0 w 2630"/>
              <a:gd name="T7" fmla="*/ 210 h 2608"/>
              <a:gd name="T8" fmla="*/ 220 w 2630"/>
              <a:gd name="T9" fmla="*/ 14 h 2608"/>
              <a:gd name="T10" fmla="*/ 2454 w 2630"/>
              <a:gd name="T11" fmla="*/ 263 h 2608"/>
              <a:gd name="T12" fmla="*/ 2630 w 2630"/>
              <a:gd name="T13" fmla="*/ 460 h 2608"/>
              <a:gd name="T14" fmla="*/ 2630 w 2630"/>
              <a:gd name="T15" fmla="*/ 2154 h 2608"/>
              <a:gd name="T16" fmla="*/ 2454 w 2630"/>
              <a:gd name="T17" fmla="*/ 2350 h 2608"/>
            </a:gdLst>
            <a:rect l="0" t="0" r="r" b="b"/>
            <a:pathLst>
              <a:path w="2630" h="2608">
                <a:moveTo>
                  <a:pt x="2454" y="2350"/>
                </a:moveTo>
                <a:cubicBezTo>
                  <a:pt x="219" y="2595"/>
                  <a:pt x="219" y="2595"/>
                  <a:pt x="219" y="2595"/>
                </a:cubicBezTo>
                <a:cubicBezTo>
                  <a:pt x="102" y="2608"/>
                  <a:pt x="0" y="2516"/>
                  <a:pt x="0" y="2398"/>
                </a:cubicBezTo>
                <a:cubicBezTo>
                  <a:pt x="0" y="210"/>
                  <a:pt x="0" y="210"/>
                  <a:pt x="0" y="210"/>
                </a:cubicBezTo>
                <a:cubicBezTo>
                  <a:pt x="0" y="92"/>
                  <a:pt x="103" y="0"/>
                  <a:pt x="220" y="14"/>
                </a:cubicBezTo>
                <a:cubicBezTo>
                  <a:pt x="2454" y="263"/>
                  <a:pt x="2454" y="263"/>
                  <a:pt x="2454" y="263"/>
                </a:cubicBezTo>
                <a:cubicBezTo>
                  <a:pt x="2554" y="275"/>
                  <a:pt x="2630" y="359"/>
                  <a:pt x="2630" y="460"/>
                </a:cubicBezTo>
                <a:cubicBezTo>
                  <a:pt x="2630" y="2154"/>
                  <a:pt x="2630" y="2154"/>
                  <a:pt x="2630" y="2154"/>
                </a:cubicBezTo>
                <a:cubicBezTo>
                  <a:pt x="2630" y="2255"/>
                  <a:pt x="2554" y="2339"/>
                  <a:pt x="2454" y="2350"/>
                </a:cubicBezTo>
                <a:close/>
              </a:path>
            </a:pathLst>
          </a:custGeom>
          <a:solidFill>
            <a:schemeClr val="bg1">
              <a:alpha val="10000"/>
            </a:schemeClr>
          </a:solidFill>
          <a:ln w="12700" cap="sq">
            <a:noFill/>
            <a:miter/>
          </a:ln>
          <a:effectLst>
            <a:outerShdw dist="165100" blurRad="520700" dir="5400000" sx="100000" sy="100000" kx="0" ky="0" algn="t" rotWithShape="0">
              <a:srgbClr val="000000">
                <a:alpha val="12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1" flipV="0">
            <a:off x="5183690" y="3914830"/>
            <a:ext cx="914442" cy="907940"/>
          </a:xfrm>
          <a:custGeom>
            <a:avLst/>
            <a:gdLst>
              <a:gd name="T0" fmla="*/ 2454 w 2630"/>
              <a:gd name="T1" fmla="*/ 2350 h 2608"/>
              <a:gd name="T2" fmla="*/ 219 w 2630"/>
              <a:gd name="T3" fmla="*/ 2595 h 2608"/>
              <a:gd name="T4" fmla="*/ 0 w 2630"/>
              <a:gd name="T5" fmla="*/ 2398 h 2608"/>
              <a:gd name="T6" fmla="*/ 0 w 2630"/>
              <a:gd name="T7" fmla="*/ 210 h 2608"/>
              <a:gd name="T8" fmla="*/ 220 w 2630"/>
              <a:gd name="T9" fmla="*/ 14 h 2608"/>
              <a:gd name="T10" fmla="*/ 2454 w 2630"/>
              <a:gd name="T11" fmla="*/ 263 h 2608"/>
              <a:gd name="T12" fmla="*/ 2630 w 2630"/>
              <a:gd name="T13" fmla="*/ 460 h 2608"/>
              <a:gd name="T14" fmla="*/ 2630 w 2630"/>
              <a:gd name="T15" fmla="*/ 2154 h 2608"/>
              <a:gd name="T16" fmla="*/ 2454 w 2630"/>
              <a:gd name="T17" fmla="*/ 2350 h 2608"/>
            </a:gdLst>
            <a:rect l="0" t="0" r="r" b="b"/>
            <a:pathLst>
              <a:path w="2630" h="2608">
                <a:moveTo>
                  <a:pt x="2454" y="2350"/>
                </a:moveTo>
                <a:cubicBezTo>
                  <a:pt x="219" y="2595"/>
                  <a:pt x="219" y="2595"/>
                  <a:pt x="219" y="2595"/>
                </a:cubicBezTo>
                <a:cubicBezTo>
                  <a:pt x="102" y="2608"/>
                  <a:pt x="0" y="2516"/>
                  <a:pt x="0" y="2398"/>
                </a:cubicBezTo>
                <a:cubicBezTo>
                  <a:pt x="0" y="210"/>
                  <a:pt x="0" y="210"/>
                  <a:pt x="0" y="210"/>
                </a:cubicBezTo>
                <a:cubicBezTo>
                  <a:pt x="0" y="92"/>
                  <a:pt x="103" y="0"/>
                  <a:pt x="220" y="14"/>
                </a:cubicBezTo>
                <a:cubicBezTo>
                  <a:pt x="2454" y="263"/>
                  <a:pt x="2454" y="263"/>
                  <a:pt x="2454" y="263"/>
                </a:cubicBezTo>
                <a:cubicBezTo>
                  <a:pt x="2554" y="275"/>
                  <a:pt x="2630" y="359"/>
                  <a:pt x="2630" y="460"/>
                </a:cubicBezTo>
                <a:cubicBezTo>
                  <a:pt x="2630" y="2154"/>
                  <a:pt x="2630" y="2154"/>
                  <a:pt x="2630" y="2154"/>
                </a:cubicBezTo>
                <a:cubicBezTo>
                  <a:pt x="2630" y="2255"/>
                  <a:pt x="2554" y="2339"/>
                  <a:pt x="2454" y="235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  <a:effectLst>
            <a:outerShdw dist="165100" blurRad="520700" dir="5400000" sx="100000" sy="100000" kx="0" ky="0" algn="t" rotWithShape="0">
              <a:srgbClr val="000000">
                <a:alpha val="12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1" flipV="0">
            <a:off x="5436297" y="4177398"/>
            <a:ext cx="427144" cy="402593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660399" y="1654629"/>
            <a:ext cx="4288599" cy="364044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7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传统投资门槛高、信息不对称严重，普通用户往往处于劣势。
本系统以人工智能为支撑，降低投资准入门槛，让更多人能够以理性、科学的方式参与市场。
面向大众，提供智能分析、组合优化等辅助功能，有助于实现**“让每个人都能拥有自己的智能投顾”**的目标。
在普惠金融与金融科技融合的大趋势下，本项目提供了一种落地路径。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796908" y="5427842"/>
            <a:ext cx="70212" cy="70212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974527" y="5427842"/>
            <a:ext cx="70212" cy="70212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1152146" y="5427842"/>
            <a:ext cx="70212" cy="70212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提升大众金融素养，推动普惠金融</a:t>
            </a:r>
            <a:endParaRPr kumimoji="1" lang="zh-CN" altLang="en-US"/>
          </a:p>
        </p:txBody>
      </p:sp>
      <p:pic>
        <p:nvPicPr>
          <p:cNvPr id="12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6101960" y="1651000"/>
            <a:ext cx="3696480" cy="3429000"/>
          </a:xfrm>
          <a:prstGeom prst="rect">
            <a:avLst/>
          </a:prstGeom>
        </p:spPr>
      </p:pic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895108" y="2592581"/>
            <a:ext cx="134553" cy="2083794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accent1">
                  <a:lumMod val="60000"/>
                  <a:lumOff val="40000"/>
                  <a:alpha val="100000"/>
                </a:schemeClr>
              </a:gs>
              <a:gs pos="100000">
                <a:schemeClr val="accent1"/>
              </a:gs>
            </a:gsLst>
            <a:lin ang="2700000" scaled="0"/>
          </a:gradFill>
          <a:ln cap="flat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1183197" y="2427481"/>
            <a:ext cx="5855378" cy="186789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7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当前市场中，投机行为、盲目跟风现象普遍，造成大量不必要的亏损。
系统不仅提供“买什么”的建议，也注重“为什么买”和“能承担多少风险”的教育。
通过风险评估模型与回测机制，让用户更直观理解市场的不确定性。
有助于树立长期、稳健的投资理念，减少非理性操作。</a:t>
            </a:r>
            <a:endParaRPr kumimoji="1" lang="zh-CN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28045" t="4302" r="15819" b="7101"/>
          <a:stretch>
            <a:fillRect/>
          </a:stretch>
        </p:blipFill>
        <p:spPr>
          <a:xfrm rot="0" flipH="0" flipV="0">
            <a:off x="7660981" y="1825805"/>
            <a:ext cx="3701985" cy="3612789"/>
          </a:xfrm>
          <a:custGeom>
            <a:avLst/>
            <a:gdLst/>
            <a:rect l="l" t="t" r="r" b="b"/>
            <a:pathLst>
              <a:path w="3701985" h="3612789">
                <a:moveTo>
                  <a:pt x="0" y="0"/>
                </a:moveTo>
                <a:lnTo>
                  <a:pt x="3701985" y="0"/>
                </a:lnTo>
                <a:lnTo>
                  <a:pt x="3701985" y="3612789"/>
                </a:lnTo>
                <a:lnTo>
                  <a:pt x="0" y="3612789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5" name="标题 1"/>
          <p:cNvSpPr txBox="1"/>
          <p:nvPr/>
        </p:nvSpPr>
        <p:spPr>
          <a:xfrm rot="0" flipH="0" flipV="0"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增强风险意识，引导理性投资行为</a:t>
            </a:r>
            <a:endParaRPr kumimoji="1" lang="zh-CN" altLang="en-US"/>
          </a:p>
        </p:txBody>
      </p:sp>
    </p:spTree>
  </p:cSld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660399" y="1394460"/>
            <a:ext cx="7103375" cy="4841240"/>
          </a:xfrm>
          <a:prstGeom prst="roundRect">
            <a:avLst>
              <a:gd name="adj" fmla="val 2501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8059130" y="1394460"/>
            <a:ext cx="3528156" cy="4841240"/>
          </a:xfrm>
          <a:prstGeom prst="roundRect">
            <a:avLst>
              <a:gd name="adj" fmla="val 2501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1" flipV="1">
            <a:off x="906683" y="4541800"/>
            <a:ext cx="1512426" cy="1463632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accent1">
              <a:alpha val="9000"/>
            </a:schemeClr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1055826" y="1747777"/>
            <a:ext cx="6198414" cy="421318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7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中小投资者因资金体量、技术能力等限制，常被边缘化。
本系统可为其提供专业化、定制化的投资策略支持，提升市场参与效率。
从更宏观角度看，这也有助于推动金融资源更均衡分配，促进整体金融生态的健康发展。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7492753" y="1531476"/>
            <a:ext cx="125342" cy="125342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7492753" y="1878186"/>
            <a:ext cx="125342" cy="125342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7492753" y="2224896"/>
            <a:ext cx="125342" cy="125342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服务中小投资者，推动金融生态公平发展</a:t>
            </a:r>
            <a:endParaRPr kumimoji="1" lang="zh-CN" altLang="en-US"/>
          </a:p>
        </p:txBody>
      </p:sp>
    </p:spTree>
  </p:cSld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0E60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20635" t="11782" r="7215" b="16058"/>
          <a:stretch>
            <a:fillRect/>
          </a:stretch>
        </p:blipFill>
        <p:spPr>
          <a:xfrm rot="0" flipH="0" flipV="0">
            <a:off x="-3098800" y="0"/>
            <a:ext cx="12192000" cy="6858000"/>
          </a:xfrm>
          <a:custGeom>
            <a:avLst/>
            <a:gd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rot="0" flipH="0" flipV="0">
            <a:off x="5737023" y="1725743"/>
            <a:ext cx="6380365" cy="298258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2000">
                <a:ln w="25400">
                  <a:noFill/>
                </a:ln>
                <a:solidFill>
                  <a:srgbClr val="FFFFFF">
                    <a:alpha val="100000"/>
                  </a:srgbClr>
                </a:solidFill>
                <a:latin typeface="TsangerZhoukeZhengdabangshu"/>
                <a:ea typeface="TsangerZhoukeZhengdabangshu"/>
                <a:cs typeface="TsangerZhoukeZhengdabangshu"/>
              </a:rPr>
              <a:t>谢谢大家</a:t>
            </a:r>
            <a:endParaRPr kumimoji="1" lang="zh-CN" altLang="en-US"/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5180733" y="-12700"/>
            <a:ext cx="7013610" cy="68707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2198355" y="1367569"/>
            <a:ext cx="2044700" cy="3556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r">
              <a:lnSpc>
                <a:spcPct val="10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Catalogue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3016703" y="1847908"/>
            <a:ext cx="1308100" cy="6096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0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目录</a:t>
            </a:r>
            <a:endParaRPr kumimoji="1" lang="zh-CN" altLang="en-US"/>
          </a:p>
        </p:txBody>
      </p:sp>
      <p:cxnSp>
        <p:nvCxnSpPr>
          <p:cNvPr id="5" name="标题 1"/>
          <p:cNvCxnSpPr/>
          <p:nvPr/>
        </p:nvCxnSpPr>
        <p:spPr>
          <a:xfrm rot="0" flipH="0" flipV="0">
            <a:off x="3546236" y="1226457"/>
            <a:ext cx="694871" cy="0"/>
          </a:xfrm>
          <a:prstGeom prst="line">
            <a:avLst/>
          </a:prstGeom>
          <a:noFill/>
          <a:ln w="101600" cap="sq">
            <a:solidFill>
              <a:schemeClr val="tx1"/>
            </a:solidFill>
            <a:miter/>
          </a:ln>
        </p:spPr>
      </p:cxnSp>
      <p:sp>
        <p:nvSpPr>
          <p:cNvPr id="6" name="标题 1"/>
          <p:cNvSpPr txBox="1"/>
          <p:nvPr/>
        </p:nvSpPr>
        <p:spPr>
          <a:xfrm rot="0" flipH="0" flipV="0">
            <a:off x="5908920" y="1367569"/>
            <a:ext cx="381000" cy="3556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0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1.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6276975" y="1445315"/>
            <a:ext cx="3632200" cy="2794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l">
              <a:lnSpc>
                <a:spcPct val="10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项目概要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6297834" y="1854009"/>
            <a:ext cx="2552700" cy="1778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l">
              <a:lnSpc>
                <a:spcPct val="10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Part One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6308206" y="2463021"/>
            <a:ext cx="3200400" cy="2794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l">
              <a:lnSpc>
                <a:spcPct val="10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市场分析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6318154" y="2871715"/>
            <a:ext cx="2298700" cy="1778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l">
              <a:lnSpc>
                <a:spcPct val="10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Part Two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5905385" y="2385275"/>
            <a:ext cx="381000" cy="3556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0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2.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6269355" y="3494075"/>
            <a:ext cx="3238500" cy="2794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l">
              <a:lnSpc>
                <a:spcPct val="10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技术方案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6276704" y="3902769"/>
            <a:ext cx="2997200" cy="1778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l">
              <a:lnSpc>
                <a:spcPct val="10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Part Three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5878384" y="3402980"/>
            <a:ext cx="381000" cy="3556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0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3.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6238875" y="4525130"/>
            <a:ext cx="3340100" cy="2794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l">
              <a:lnSpc>
                <a:spcPct val="10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商业模式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6269084" y="4933824"/>
            <a:ext cx="2997200" cy="1778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l">
              <a:lnSpc>
                <a:spcPct val="10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Part Four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5866534" y="4434035"/>
            <a:ext cx="381000" cy="3556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0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4.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6238875" y="5556184"/>
            <a:ext cx="3035300" cy="2794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l">
              <a:lnSpc>
                <a:spcPct val="10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社会效益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6269084" y="5964878"/>
            <a:ext cx="2997200" cy="1778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l">
              <a:lnSpc>
                <a:spcPct val="10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Part Five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5866534" y="5465089"/>
            <a:ext cx="381000" cy="3556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0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5.</a:t>
            </a:r>
            <a:endParaRPr kumimoji="1" lang="zh-CN" altLang="en-US"/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0E60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20635" t="11782" r="7215" b="16058"/>
          <a:stretch>
            <a:fillRect/>
          </a:stretch>
        </p:blipFill>
        <p:spPr>
          <a:xfrm rot="0" flipH="0" flipV="0">
            <a:off x="-3111500" y="0"/>
            <a:ext cx="12192000" cy="6858000"/>
          </a:xfrm>
          <a:custGeom>
            <a:avLst/>
            <a:gd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rot="0" flipH="0" flipV="0">
            <a:off x="9129713" y="878373"/>
            <a:ext cx="2251075" cy="243011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b"/>
          <a:lstStyle/>
          <a:p>
            <a:pPr algn="r">
              <a:lnSpc>
                <a:spcPct val="10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01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6631742" y="3487034"/>
            <a:ext cx="4901446" cy="294768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r">
              <a:lnSpc>
                <a:spcPct val="130000"/>
              </a:lnSpc>
            </a:pPr>
            <a:r>
              <a:rPr kumimoji="1" lang="en-US" altLang="zh-CN" sz="3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项目概要</a:t>
            </a:r>
            <a:endParaRPr kumimoji="1" lang="zh-CN" altLang="en-US"/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25260" t="0" r="25260" b="0"/>
          <a:stretch>
            <a:fillRect/>
          </a:stretch>
        </p:blipFill>
        <p:spPr>
          <a:xfrm rot="0" flipH="0" flipV="0">
            <a:off x="663574" y="1404729"/>
            <a:ext cx="3883979" cy="4415319"/>
          </a:xfrm>
          <a:custGeom>
            <a:avLst/>
            <a:gdLst/>
            <a:rect l="l" t="t" r="r" b="b"/>
            <a:pathLst>
              <a:path w="3883979" h="4415319">
                <a:moveTo>
                  <a:pt x="0" y="647330"/>
                </a:moveTo>
                <a:cubicBezTo>
                  <a:pt x="0" y="289820"/>
                  <a:pt x="289820" y="0"/>
                  <a:pt x="647330" y="0"/>
                </a:cubicBezTo>
                <a:lnTo>
                  <a:pt x="3236649" y="0"/>
                </a:lnTo>
                <a:cubicBezTo>
                  <a:pt x="3594159" y="0"/>
                  <a:pt x="3883979" y="289820"/>
                  <a:pt x="3883979" y="647330"/>
                </a:cubicBezTo>
                <a:lnTo>
                  <a:pt x="3883979" y="3767989"/>
                </a:lnTo>
                <a:cubicBezTo>
                  <a:pt x="3883979" y="4125499"/>
                  <a:pt x="3594159" y="4415319"/>
                  <a:pt x="3236649" y="4415319"/>
                </a:cubicBezTo>
                <a:lnTo>
                  <a:pt x="647330" y="4415319"/>
                </a:lnTo>
                <a:cubicBezTo>
                  <a:pt x="289820" y="4415319"/>
                  <a:pt x="0" y="4125499"/>
                  <a:pt x="0" y="3767989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rot="0" flipH="0" flipV="1">
            <a:off x="3914775" y="4421077"/>
            <a:ext cx="7613651" cy="1700322"/>
          </a:xfrm>
          <a:prstGeom prst="round2Same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4181475" y="4521660"/>
            <a:ext cx="7124700" cy="3942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1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技术实现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4181475" y="4995233"/>
            <a:ext cx="7124700" cy="77691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3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Bold"/>
                <a:ea typeface="Source Han Serif SC Bold"/>
                <a:cs typeface="Source Han Serif SC Bold"/>
              </a:rPr>
              <a:t>系统采用机器学习预测与强化学习相结合的双层智能决策架构,通过对股票技术指标和市场数据的分析,构建自动化的特征工程和风险预警机制。基于Flask Web框架开发的一站式投资流程,支持用户根据个人风险偏好和投资目标进行个性化配置,实现投资分析、决策和风险控制的智能化管理。
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4286250" y="4937169"/>
            <a:ext cx="988449" cy="46800"/>
          </a:xfrm>
          <a:custGeom>
            <a:avLst/>
            <a:gdLst>
              <a:gd name="connsiteX0" fmla="*/ 442909 w 900000"/>
              <a:gd name="connsiteY0" fmla="*/ 0 h 46800"/>
              <a:gd name="connsiteX1" fmla="*/ 900000 w 900000"/>
              <a:gd name="connsiteY1" fmla="*/ 0 h 46800"/>
              <a:gd name="connsiteX2" fmla="*/ 900000 w 900000"/>
              <a:gd name="connsiteY2" fmla="*/ 46800 h 46800"/>
              <a:gd name="connsiteX3" fmla="*/ 442909 w 900000"/>
              <a:gd name="connsiteY3" fmla="*/ 46800 h 46800"/>
              <a:gd name="connsiteX4" fmla="*/ 442909 w 900000"/>
              <a:gd name="connsiteY4" fmla="*/ 46260 h 46800"/>
              <a:gd name="connsiteX5" fmla="*/ 0 w 900000"/>
              <a:gd name="connsiteY5" fmla="*/ 46260 h 46800"/>
              <a:gd name="connsiteX6" fmla="*/ 0 w 900000"/>
              <a:gd name="connsiteY6" fmla="*/ 541 h 46800"/>
              <a:gd name="connsiteX7" fmla="*/ 442909 w 900000"/>
              <a:gd name="connsiteY7" fmla="*/ 541 h 46800"/>
            </a:gdLst>
            <a:rect l="l" t="t" r="r" b="b"/>
            <a:pathLst>
              <a:path w="900000" h="46800">
                <a:moveTo>
                  <a:pt x="442909" y="0"/>
                </a:moveTo>
                <a:lnTo>
                  <a:pt x="900000" y="0"/>
                </a:lnTo>
                <a:lnTo>
                  <a:pt x="900000" y="46800"/>
                </a:lnTo>
                <a:lnTo>
                  <a:pt x="442909" y="46800"/>
                </a:lnTo>
                <a:lnTo>
                  <a:pt x="442909" y="46260"/>
                </a:lnTo>
                <a:lnTo>
                  <a:pt x="0" y="46260"/>
                </a:lnTo>
                <a:lnTo>
                  <a:pt x="0" y="541"/>
                </a:lnTo>
                <a:lnTo>
                  <a:pt x="442909" y="541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3914775" y="1409700"/>
            <a:ext cx="7613651" cy="1408222"/>
          </a:xfrm>
          <a:prstGeom prst="round2Same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35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4181475" y="1510284"/>
            <a:ext cx="7124700" cy="3942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1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项目背景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4181475" y="1907657"/>
            <a:ext cx="7124700" cy="85311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3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Bold"/>
                <a:ea typeface="Source Han Serif SC Bold"/>
                <a:cs typeface="Source Han Serif SC Bold"/>
              </a:rPr>
              <a:t>中国资本市场规模庞大,但个人投资者普遍面临投资回报率低的问题。传统投资决策方法往往依赖个人经验判断,存在主观性强、分析效率低等局限性。虽然市场对智能投顾服务的需求日益迫切,但现有解决方案在个性化、智能化和风险控制等方面仍有待完善。
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4286250" y="1925793"/>
            <a:ext cx="988449" cy="46800"/>
          </a:xfrm>
          <a:custGeom>
            <a:avLst/>
            <a:gdLst>
              <a:gd name="connsiteX0" fmla="*/ 442909 w 900000"/>
              <a:gd name="connsiteY0" fmla="*/ 0 h 46800"/>
              <a:gd name="connsiteX1" fmla="*/ 900000 w 900000"/>
              <a:gd name="connsiteY1" fmla="*/ 0 h 46800"/>
              <a:gd name="connsiteX2" fmla="*/ 900000 w 900000"/>
              <a:gd name="connsiteY2" fmla="*/ 46800 h 46800"/>
              <a:gd name="connsiteX3" fmla="*/ 442909 w 900000"/>
              <a:gd name="connsiteY3" fmla="*/ 46800 h 46800"/>
              <a:gd name="connsiteX4" fmla="*/ 442909 w 900000"/>
              <a:gd name="connsiteY4" fmla="*/ 46260 h 46800"/>
              <a:gd name="connsiteX5" fmla="*/ 0 w 900000"/>
              <a:gd name="connsiteY5" fmla="*/ 46260 h 46800"/>
              <a:gd name="connsiteX6" fmla="*/ 0 w 900000"/>
              <a:gd name="connsiteY6" fmla="*/ 541 h 46800"/>
              <a:gd name="connsiteX7" fmla="*/ 442909 w 900000"/>
              <a:gd name="connsiteY7" fmla="*/ 541 h 46800"/>
            </a:gdLst>
            <a:rect l="l" t="t" r="r" b="b"/>
            <a:pathLst>
              <a:path w="900000" h="46800">
                <a:moveTo>
                  <a:pt x="442909" y="0"/>
                </a:moveTo>
                <a:lnTo>
                  <a:pt x="900000" y="0"/>
                </a:lnTo>
                <a:lnTo>
                  <a:pt x="900000" y="46800"/>
                </a:lnTo>
                <a:lnTo>
                  <a:pt x="442909" y="46800"/>
                </a:lnTo>
                <a:lnTo>
                  <a:pt x="442909" y="46260"/>
                </a:lnTo>
                <a:lnTo>
                  <a:pt x="0" y="46260"/>
                </a:lnTo>
                <a:lnTo>
                  <a:pt x="0" y="541"/>
                </a:lnTo>
                <a:lnTo>
                  <a:pt x="442909" y="541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4712649" y="3522418"/>
            <a:ext cx="6487164" cy="81930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3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erif SC Bold"/>
                <a:ea typeface="Source Han Serif SC Bold"/>
                <a:cs typeface="Source Han Serif SC Bold"/>
              </a:rPr>
              <a:t>本项目致力于打造基于人工智能的智能股票投资决策支持系统,为个人和中小机构投资者提供专业化的投资工具。通过集成多模型融合决策机制和自适应风险管理系统,帮助投资者实现更科学、理性的投资决策。
</a:t>
            </a:r>
            <a:endParaRPr kumimoji="1" lang="zh-CN" altLang="en-US"/>
          </a:p>
        </p:txBody>
      </p:sp>
      <p:grpSp>
        <p:nvGrpSpPr>
          <p:cNvPr id="12" name=""/>
          <p:cNvGrpSpPr/>
          <p:nvPr/>
        </p:nvGrpSpPr>
        <p:grpSpPr>
          <a:xfrm>
            <a:off x="4817424" y="3464355"/>
            <a:ext cx="900000" cy="46800"/>
            <a:chOff x="4817424" y="3464355"/>
            <a:chExt cx="900000" cy="46800"/>
          </a:xfrm>
        </p:grpSpPr>
        <p:sp>
          <p:nvSpPr>
            <p:cNvPr id="13" name="标题 1"/>
            <p:cNvSpPr txBox="1"/>
            <p:nvPr/>
          </p:nvSpPr>
          <p:spPr>
            <a:xfrm rot="0" flipH="0" flipV="0">
              <a:off x="5260333" y="3464355"/>
              <a:ext cx="457091" cy="468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4" name="标题 1"/>
            <p:cNvSpPr txBox="1"/>
            <p:nvPr/>
          </p:nvSpPr>
          <p:spPr>
            <a:xfrm rot="0" flipH="0" flipV="0">
              <a:off x="4817424" y="3464896"/>
              <a:ext cx="457091" cy="45719"/>
            </a:xfrm>
            <a:prstGeom prst="rect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5" name="标题 1"/>
          <p:cNvSpPr txBox="1"/>
          <p:nvPr/>
        </p:nvSpPr>
        <p:spPr>
          <a:xfrm rot="0" flipH="0" flipV="0">
            <a:off x="4636449" y="3023445"/>
            <a:ext cx="6487164" cy="58374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100">
                <a:ln w="12700">
                  <a:noFill/>
                </a:ln>
                <a:solidFill>
                  <a:srgbClr val="0A80A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项目目标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项目概述</a:t>
            </a:r>
            <a:endParaRPr kumimoji="1" lang="zh-CN" altLang="en-US"/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5250979" y="1436186"/>
            <a:ext cx="6191721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9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多模型融合的智能决策机制</a:t>
            </a: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5250978" y="1903770"/>
            <a:ext cx="6191722" cy="66027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Sans M"/>
                <a:ea typeface="OPPOSans M"/>
                <a:cs typeface="OPPOSans M"/>
              </a:rPr>
              <a:t>  · 融合机器学习预测和强化学习优化，实现智能化投资决策
  · 系统可以自主学习和适应市场变化，持续优化投资策略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5250979" y="2575405"/>
            <a:ext cx="6191721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9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自适应风险管理系统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5250978" y="3042989"/>
            <a:ext cx="6191721" cy="66027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Sans M"/>
                <a:ea typeface="OPPOSans M"/>
                <a:cs typeface="OPPOSans M"/>
              </a:rPr>
              <a:t>  · 整合多种技术分析策略，构建实时风险评估体系
  · 根据市场状况自动调整投资配置，实现风险的动态管理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5250979" y="3714624"/>
            <a:ext cx="6191721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9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智能化特征工程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5250979" y="4182208"/>
            <a:ext cx="6191722" cy="66027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Sans M"/>
                <a:ea typeface="OPPOSans M"/>
                <a:cs typeface="OPPOSans M"/>
              </a:rPr>
              <a:t>  · 智能提取和处理多维度股票特征
  · 自动化技术指标分析，提供全面的市场洞察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5250979" y="4853844"/>
            <a:ext cx="6191721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9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一站式投资决策平台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5250978" y="5321428"/>
            <a:ext cx="6191722" cy="66027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Sans M"/>
                <a:ea typeface="OPPOSans M"/>
                <a:cs typeface="OPPOSans M"/>
              </a:rPr>
              <a:t>  · 直观的Web界面设计
  · 可将复杂分析结果转化为清晰的投资建议</a:t>
            </a:r>
            <a:endParaRPr kumimoji="1" lang="zh-CN" altLang="en-US"/>
          </a:p>
        </p:txBody>
      </p:sp>
      <p:pic>
        <p:nvPicPr>
          <p:cNvPr id="10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31338" t="0" r="31338" b="0"/>
          <a:stretch>
            <a:fillRect/>
          </a:stretch>
        </p:blipFill>
        <p:spPr>
          <a:xfrm rot="0" flipH="0" flipV="0">
            <a:off x="840516" y="1391637"/>
            <a:ext cx="3229698" cy="4843578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标题 1"/>
          <p:cNvSpPr txBox="1"/>
          <p:nvPr/>
        </p:nvSpPr>
        <p:spPr>
          <a:xfrm rot="0" flipH="0" flipV="0">
            <a:off x="4234979" y="1232986"/>
            <a:ext cx="972021" cy="7410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2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076078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01.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4234979" y="2312486"/>
            <a:ext cx="972021" cy="7410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2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076078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02.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4234979" y="3442786"/>
            <a:ext cx="972021" cy="7410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2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076078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03.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4234979" y="4484186"/>
            <a:ext cx="972021" cy="7410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2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076078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04.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750848" y="448375"/>
            <a:ext cx="10768051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创新亮点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222563" y="412375"/>
            <a:ext cx="108000" cy="540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426613" y="412375"/>
            <a:ext cx="108000" cy="540000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0E60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20635" t="11782" r="7215" b="16058"/>
          <a:stretch>
            <a:fillRect/>
          </a:stretch>
        </p:blipFill>
        <p:spPr>
          <a:xfrm rot="0" flipH="0" flipV="0">
            <a:off x="-3111500" y="0"/>
            <a:ext cx="12192000" cy="6858000"/>
          </a:xfrm>
          <a:custGeom>
            <a:avLst/>
            <a:gd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rot="0" flipH="0" flipV="0">
            <a:off x="9129713" y="878373"/>
            <a:ext cx="2251075" cy="243011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b"/>
          <a:lstStyle/>
          <a:p>
            <a:pPr algn="r">
              <a:lnSpc>
                <a:spcPct val="10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02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6631742" y="3487034"/>
            <a:ext cx="4901446" cy="294768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r">
              <a:lnSpc>
                <a:spcPct val="130000"/>
              </a:lnSpc>
            </a:pPr>
            <a:r>
              <a:rPr kumimoji="1" lang="en-US" altLang="zh-CN" sz="3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市场分析</a:t>
            </a:r>
            <a:endParaRPr kumimoji="1" lang="zh-CN" altLang="en-US"/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2065510" y="1079500"/>
            <a:ext cx="2284024" cy="14802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6814" t="0" r="6814" b="0"/>
          <a:stretch>
            <a:fillRect/>
          </a:stretch>
        </p:blipFill>
        <p:spPr>
          <a:xfrm rot="0" flipH="0" flipV="0">
            <a:off x="2137701" y="1147345"/>
            <a:ext cx="2284024" cy="1480200"/>
          </a:xfrm>
          <a:custGeom>
            <a:avLst/>
            <a:gdLst/>
            <a:rect l="l" t="t" r="r" b="b"/>
            <a:pathLst>
              <a:path w="2284024" h="1480200">
                <a:moveTo>
                  <a:pt x="0" y="0"/>
                </a:moveTo>
                <a:lnTo>
                  <a:pt x="2284024" y="0"/>
                </a:lnTo>
                <a:lnTo>
                  <a:pt x="2284024" y="1480200"/>
                </a:lnTo>
                <a:lnTo>
                  <a:pt x="0" y="14802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rot="0" flipH="0" flipV="0">
            <a:off x="4637358" y="1809371"/>
            <a:ext cx="5476432" cy="81356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中国股市用户超2亿，但量化工具使用者不足10%，个人投资者回报率低，市场存在投资者结构不平衡、量化投资发展滞后、投资者教育不足、信息不对称严重等问题。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4637358" y="1453821"/>
            <a:ext cx="5476432" cy="3666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国内股票投资市场现状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4637358" y="1080486"/>
            <a:ext cx="1410989" cy="373335"/>
          </a:xfrm>
          <a:prstGeom prst="homePlat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5976350" y="1084839"/>
            <a:ext cx="287630" cy="366629"/>
          </a:xfrm>
          <a:prstGeom prst="chevron">
            <a:avLst>
              <a:gd name="adj" fmla="val 61534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4956162" y="1104900"/>
            <a:ext cx="701383" cy="36662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01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2065510" y="2807377"/>
            <a:ext cx="2284024" cy="14802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0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6814" t="0" r="6814" b="0"/>
          <a:stretch>
            <a:fillRect/>
          </a:stretch>
        </p:blipFill>
        <p:spPr>
          <a:xfrm rot="0" flipH="0" flipV="0">
            <a:off x="2137701" y="2875223"/>
            <a:ext cx="2284024" cy="1480200"/>
          </a:xfrm>
          <a:custGeom>
            <a:avLst/>
            <a:gdLst/>
            <a:rect l="l" t="t" r="r" b="b"/>
            <a:pathLst>
              <a:path w="2284024" h="1480200">
                <a:moveTo>
                  <a:pt x="0" y="0"/>
                </a:moveTo>
                <a:lnTo>
                  <a:pt x="2284024" y="0"/>
                </a:lnTo>
                <a:lnTo>
                  <a:pt x="2284024" y="1480200"/>
                </a:lnTo>
                <a:lnTo>
                  <a:pt x="0" y="14802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1" name="标题 1"/>
          <p:cNvSpPr txBox="1"/>
          <p:nvPr/>
        </p:nvSpPr>
        <p:spPr>
          <a:xfrm rot="0" flipH="0" flipV="0">
            <a:off x="4637358" y="3537248"/>
            <a:ext cx="5476432" cy="81356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个人投资者：缺知识、缺工具、情绪化交易。
中小投资机构：缺系统、缺技术、缺量化团队。
科技型券商和金融科技公司：需要集成AI决策模块。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4637358" y="3181698"/>
            <a:ext cx="5476432" cy="3666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用户痛点与需求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4637358" y="2808363"/>
            <a:ext cx="1410989" cy="373335"/>
          </a:xfrm>
          <a:prstGeom prst="homePlat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5976350" y="2812717"/>
            <a:ext cx="287630" cy="366629"/>
          </a:xfrm>
          <a:prstGeom prst="chevron">
            <a:avLst>
              <a:gd name="adj" fmla="val 61534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4956162" y="2832777"/>
            <a:ext cx="701383" cy="36662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02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2065510" y="4636854"/>
            <a:ext cx="2284024" cy="14802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7" name=""/>
          <p:cNvPicPr>
            <a:picLocks noChangeAspect="1"/>
          </p:cNvPicPr>
          <p:nvPr/>
        </p:nvPicPr>
        <p:blipFill>
          <a:blip r:embed="rId4">
            <a:alphaModFix amt="100000"/>
          </a:blip>
          <a:srcRect l="6814" t="0" r="6814" b="0"/>
          <a:stretch>
            <a:fillRect/>
          </a:stretch>
        </p:blipFill>
        <p:spPr>
          <a:xfrm rot="0" flipH="0" flipV="0">
            <a:off x="2137701" y="4704700"/>
            <a:ext cx="2284024" cy="1480200"/>
          </a:xfrm>
          <a:custGeom>
            <a:avLst/>
            <a:gdLst/>
            <a:rect l="l" t="t" r="r" b="b"/>
            <a:pathLst>
              <a:path w="2284024" h="1480200">
                <a:moveTo>
                  <a:pt x="0" y="0"/>
                </a:moveTo>
                <a:lnTo>
                  <a:pt x="2284024" y="0"/>
                </a:lnTo>
                <a:lnTo>
                  <a:pt x="2284024" y="1480200"/>
                </a:lnTo>
                <a:lnTo>
                  <a:pt x="0" y="14802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8" name="标题 1"/>
          <p:cNvSpPr txBox="1"/>
          <p:nvPr/>
        </p:nvSpPr>
        <p:spPr>
          <a:xfrm rot="0" flipH="0" flipV="0">
            <a:off x="4637358" y="5366725"/>
            <a:ext cx="5476432" cy="81356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智能投资市场快速发展，2023年国内证券投资咨询业务收入达80亿元，预计2028年突破200亿元。智能投顾市场规模从2020年的500亿元增长到2023年的2,000亿元，年均增长率超50%。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4637358" y="5011175"/>
            <a:ext cx="5476432" cy="3666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市场潜力与发展趋势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4637358" y="4637840"/>
            <a:ext cx="1410989" cy="373335"/>
          </a:xfrm>
          <a:prstGeom prst="homePlat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5976350" y="4642194"/>
            <a:ext cx="287630" cy="366629"/>
          </a:xfrm>
          <a:prstGeom prst="chevron">
            <a:avLst>
              <a:gd name="adj" fmla="val 61534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4956162" y="4662254"/>
            <a:ext cx="701383" cy="36662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03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市场现状与痛点</a:t>
            </a:r>
            <a:endParaRPr kumimoji="1" lang="zh-CN" altLang="en-US"/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673101" y="1605518"/>
            <a:ext cx="3473691" cy="3848984"/>
          </a:xfrm>
          <a:prstGeom prst="roundRect">
            <a:avLst>
              <a:gd name="adj" fmla="val 6756"/>
            </a:avLst>
          </a:prstGeom>
          <a:solidFill>
            <a:srgbClr val="FFFFFF">
              <a:alpha val="90000"/>
            </a:srgbClr>
          </a:solidFill>
          <a:ln w="6350" cap="sq">
            <a:noFill/>
            <a:miter/>
          </a:ln>
          <a:effectLst>
            <a:outerShdw dist="38100" blurRad="254000" dir="2160000" sx="100000" sy="100000" kx="0" ky="0" algn="tl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5400000" flipH="0" flipV="0">
            <a:off x="1749993" y="827963"/>
            <a:ext cx="783217" cy="2937004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941445" y="2010209"/>
            <a:ext cx="2559797" cy="57251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竞争对手分析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941445" y="2881934"/>
            <a:ext cx="2937003" cy="23404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专业金融终端 （如同花顺、东方财富）
- 优势：数据全面、专业性强
- 劣势：不具备智能分析能力，使用门槛高
AI投资顾问服务 （如蓝海智投、京东智投）
- 优势：自动化程度高，操作便捷
- 劣势：算法决策过程不透明，个性化定制能力弱
量化交易平台 （如国泰安量化平台、优矿）
- 优势：策略开发自由度高，适合专业用户
- 劣势：普通投资者使用门槛高，学习成本大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1" flipV="0">
            <a:off x="3029482" y="1851241"/>
            <a:ext cx="884959" cy="884959"/>
          </a:xfrm>
          <a:prstGeom prst="donut">
            <a:avLst>
              <a:gd name="adj" fmla="val 18318"/>
            </a:avLst>
          </a:prstGeom>
          <a:gradFill>
            <a:gsLst>
              <a:gs pos="9000">
                <a:schemeClr val="accent1">
                  <a:alpha val="0"/>
                </a:schemeClr>
              </a:gs>
              <a:gs pos="100000">
                <a:schemeClr val="accent1">
                  <a:alpha val="22000"/>
                </a:schemeClr>
              </a:gs>
            </a:gsLst>
            <a:lin ang="108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4359155" y="1605518"/>
            <a:ext cx="3473691" cy="3848984"/>
          </a:xfrm>
          <a:prstGeom prst="roundRect">
            <a:avLst>
              <a:gd name="adj" fmla="val 6756"/>
            </a:avLst>
          </a:prstGeom>
          <a:solidFill>
            <a:srgbClr val="FFFFFF">
              <a:alpha val="90000"/>
            </a:srgbClr>
          </a:solidFill>
          <a:ln w="6350" cap="sq">
            <a:noFill/>
            <a:miter/>
          </a:ln>
          <a:effectLst>
            <a:outerShdw dist="38100" blurRad="254000" dir="2160000" sx="100000" sy="100000" kx="0" ky="0" algn="tl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5400000" flipH="0" flipV="0">
            <a:off x="5436047" y="827963"/>
            <a:ext cx="783217" cy="2937004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4627499" y="2010209"/>
            <a:ext cx="2559797" cy="57251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核心竞争优势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4627499" y="2881934"/>
            <a:ext cx="2937003" cy="22642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技术创新：融合机器学习预测和强化学习优化的双层决策系统，提供更精准的投资建议
个性定制：根据用户风险偏好和投资目标，提供灵活的投资组合方案
实时监控：自动化的风险预警机制，帮助投资者及时规避市场风险 
成本优势：无人工投顾成本，为用户提供更经济的专业投资服务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1" flipV="0">
            <a:off x="6715536" y="1851241"/>
            <a:ext cx="884959" cy="884959"/>
          </a:xfrm>
          <a:prstGeom prst="donut">
            <a:avLst>
              <a:gd name="adj" fmla="val 18318"/>
            </a:avLst>
          </a:prstGeom>
          <a:gradFill>
            <a:gsLst>
              <a:gs pos="9000">
                <a:schemeClr val="accent1">
                  <a:alpha val="0"/>
                </a:schemeClr>
              </a:gs>
              <a:gs pos="100000">
                <a:schemeClr val="accent1">
                  <a:alpha val="22000"/>
                </a:schemeClr>
              </a:gs>
            </a:gsLst>
            <a:lin ang="108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8045209" y="1605518"/>
            <a:ext cx="3473691" cy="3848984"/>
          </a:xfrm>
          <a:prstGeom prst="roundRect">
            <a:avLst>
              <a:gd name="adj" fmla="val 6756"/>
            </a:avLst>
          </a:prstGeom>
          <a:solidFill>
            <a:srgbClr val="FFFFFF">
              <a:alpha val="90000"/>
            </a:srgbClr>
          </a:solidFill>
          <a:ln w="6350" cap="sq">
            <a:noFill/>
            <a:miter/>
          </a:ln>
          <a:effectLst>
            <a:outerShdw dist="38100" blurRad="254000" dir="2160000" sx="100000" sy="100000" kx="0" ky="0" algn="tl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5400000" flipH="0" flipV="0">
            <a:off x="9122101" y="827963"/>
            <a:ext cx="783217" cy="2937004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8313553" y="2010209"/>
            <a:ext cx="2559797" cy="57251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市场趋势与机会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8313553" y="2881934"/>
            <a:ext cx="2937003" cy="22642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普惠金融加速发展，量化投资主流化，AI技术赋能金融，个性化需求增长，监管科技促进合规。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1" flipV="0">
            <a:off x="10401590" y="1851241"/>
            <a:ext cx="884959" cy="884959"/>
          </a:xfrm>
          <a:prstGeom prst="donut">
            <a:avLst>
              <a:gd name="adj" fmla="val 18318"/>
            </a:avLst>
          </a:prstGeom>
          <a:gradFill>
            <a:gsLst>
              <a:gs pos="9000">
                <a:schemeClr val="accent1">
                  <a:alpha val="0"/>
                </a:schemeClr>
              </a:gs>
              <a:gs pos="100000">
                <a:schemeClr val="accent1">
                  <a:alpha val="22000"/>
                </a:schemeClr>
              </a:gs>
            </a:gsLst>
            <a:lin ang="108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竞争格局分析</a:t>
            </a:r>
            <a:endParaRPr kumimoji="1" lang="zh-CN" altLang="en-US"/>
          </a:p>
        </p:txBody>
      </p:sp>
    </p:spTree>
  </p:cSld>
</p:sld>
</file>

<file path=ppt/theme/_rels/theme1.xml.rels><?xml version="1.0" encoding="UTF-8" standalone="yes"?>
<Relationships xmlns="http://schemas.openxmlformats.org/package/2006/relationships">

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 主题​​">
  <a:themeElements>
    <a:clrScheme name="Office">
      <a:dk1>
        <a:srgbClr val="000000"/>
      </a:dk1>
      <a:lt1>
        <a:srgbClr val="FFFFFF"/>
      </a:lt1>
      <a:dk2>
        <a:srgbClr val="4A66AC"/>
      </a:dk2>
      <a:lt2>
        <a:srgbClr val="E0EBF6"/>
      </a:lt2>
      <a:accent1>
        <a:srgbClr val="0A80A0"/>
      </a:accent1>
      <a:accent2>
        <a:srgbClr val="1D95BF"/>
      </a:accent2>
      <a:accent3>
        <a:srgbClr val="35A3D3"/>
      </a:accent3>
      <a:accent4>
        <a:srgbClr val="60AEE2"/>
      </a:accent4>
      <a:accent5>
        <a:srgbClr val="7BBDEF"/>
      </a:accent5>
      <a:accent6>
        <a:srgbClr val="A2D8F9"/>
      </a:accent6>
      <a:hlink>
        <a:srgbClr val="000000"/>
      </a:hlink>
      <a:folHlink>
        <a:srgbClr val="000000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